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Telegraf Medium" panose="020B0604020202020204" charset="0"/>
      <p:regular r:id="rId27"/>
    </p:embeddedFont>
    <p:embeddedFont>
      <p:font typeface="Michroma" panose="020B0604020202020204" charset="0"/>
      <p:regular r:id="rId28"/>
    </p:embeddedFont>
    <p:embeddedFont>
      <p:font typeface="Telegraf" panose="020B0604020202020204" charset="0"/>
      <p:regular r:id="rId29"/>
    </p:embeddedFont>
    <p:embeddedFont>
      <p:font typeface="Calibri" panose="020F050202020403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12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7.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5.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21951" y="0"/>
            <a:ext cx="18609951" cy="11199807"/>
          </a:xfrm>
          <a:prstGeom prst="rect">
            <a:avLst/>
          </a:prstGeom>
        </p:spPr>
      </p:pic>
      <p:sp>
        <p:nvSpPr>
          <p:cNvPr id="3" name="AutoShape 3"/>
          <p:cNvSpPr/>
          <p:nvPr/>
        </p:nvSpPr>
        <p:spPr>
          <a:xfrm>
            <a:off x="8983025" y="6951084"/>
            <a:ext cx="7466110" cy="2312429"/>
          </a:xfrm>
          <a:prstGeom prst="rect">
            <a:avLst/>
          </a:prstGeom>
          <a:solidFill>
            <a:srgbClr val="393BE4"/>
          </a:solidFill>
        </p:spPr>
      </p:sp>
      <p:pic>
        <p:nvPicPr>
          <p:cNvPr id="4" name="Picture 4"/>
          <p:cNvPicPr>
            <a:picLocks noChangeAspect="1"/>
          </p:cNvPicPr>
          <p:nvPr/>
        </p:nvPicPr>
        <p:blipFill>
          <a:blip r:embed="rId4">
            <a:alphaModFix amt="67000"/>
          </a:blip>
          <a:srcRect/>
          <a:stretch>
            <a:fillRect/>
          </a:stretch>
        </p:blipFill>
        <p:spPr>
          <a:xfrm rot="436196">
            <a:off x="6190766" y="-2861850"/>
            <a:ext cx="17035324" cy="11072961"/>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6" name="AutoShape 6"/>
          <p:cNvSpPr/>
          <p:nvPr/>
        </p:nvSpPr>
        <p:spPr>
          <a:xfrm>
            <a:off x="1876069" y="6941559"/>
            <a:ext cx="14734041" cy="0"/>
          </a:xfrm>
          <a:prstGeom prst="line">
            <a:avLst/>
          </a:prstGeom>
          <a:ln w="9525" cap="rnd">
            <a:solidFill>
              <a:srgbClr val="76B5F6"/>
            </a:solidFill>
            <a:prstDash val="solid"/>
            <a:headEnd type="none" w="sm" len="sm"/>
            <a:tailEnd type="none" w="sm" len="sm"/>
          </a:ln>
        </p:spPr>
      </p:sp>
      <p:sp>
        <p:nvSpPr>
          <p:cNvPr id="7" name="AutoShape 7"/>
          <p:cNvSpPr/>
          <p:nvPr/>
        </p:nvSpPr>
        <p:spPr>
          <a:xfrm>
            <a:off x="1876069" y="9248775"/>
            <a:ext cx="14734041" cy="0"/>
          </a:xfrm>
          <a:prstGeom prst="line">
            <a:avLst/>
          </a:prstGeom>
          <a:ln w="9525" cap="rnd">
            <a:solidFill>
              <a:srgbClr val="76B5F6"/>
            </a:solidFill>
            <a:prstDash val="solid"/>
            <a:headEnd type="none" w="sm" len="sm"/>
            <a:tailEnd type="none" w="sm" len="sm"/>
          </a:ln>
        </p:spPr>
      </p:sp>
      <p:sp>
        <p:nvSpPr>
          <p:cNvPr id="8" name="TextBox 8"/>
          <p:cNvSpPr txBox="1"/>
          <p:nvPr/>
        </p:nvSpPr>
        <p:spPr>
          <a:xfrm>
            <a:off x="1876069" y="2610313"/>
            <a:ext cx="14599848" cy="3378051"/>
          </a:xfrm>
          <a:prstGeom prst="rect">
            <a:avLst/>
          </a:prstGeom>
        </p:spPr>
        <p:txBody>
          <a:bodyPr lIns="0" tIns="0" rIns="0" bIns="0" rtlCol="0" anchor="t">
            <a:spAutoFit/>
          </a:bodyPr>
          <a:lstStyle/>
          <a:p>
            <a:pPr algn="ctr">
              <a:lnSpc>
                <a:spcPts val="8800"/>
              </a:lnSpc>
            </a:pPr>
            <a:r>
              <a:rPr lang="en-US" sz="8000">
                <a:solidFill>
                  <a:srgbClr val="FFFFFF"/>
                </a:solidFill>
                <a:latin typeface="Michroma Bold"/>
              </a:rPr>
              <a:t>Video Games Sales Analytics Visualization</a:t>
            </a:r>
          </a:p>
        </p:txBody>
      </p:sp>
      <p:grpSp>
        <p:nvGrpSpPr>
          <p:cNvPr id="9" name="Group 9"/>
          <p:cNvGrpSpPr/>
          <p:nvPr/>
        </p:nvGrpSpPr>
        <p:grpSpPr>
          <a:xfrm>
            <a:off x="10037304" y="7889194"/>
            <a:ext cx="5753752" cy="912466"/>
            <a:chOff x="0" y="0"/>
            <a:chExt cx="7671670" cy="1216622"/>
          </a:xfrm>
        </p:grpSpPr>
        <p:sp>
          <p:nvSpPr>
            <p:cNvPr id="10" name="TextBox 10"/>
            <p:cNvSpPr txBox="1"/>
            <p:nvPr/>
          </p:nvSpPr>
          <p:spPr>
            <a:xfrm>
              <a:off x="0" y="0"/>
              <a:ext cx="7671670" cy="568822"/>
            </a:xfrm>
            <a:prstGeom prst="rect">
              <a:avLst/>
            </a:prstGeom>
          </p:spPr>
          <p:txBody>
            <a:bodyPr lIns="0" tIns="0" rIns="0" bIns="0" rtlCol="0" anchor="t">
              <a:spAutoFit/>
            </a:bodyPr>
            <a:lstStyle/>
            <a:p>
              <a:pPr marL="0" lvl="0" indent="0" algn="l">
                <a:lnSpc>
                  <a:spcPts val="2967"/>
                </a:lnSpc>
              </a:pPr>
              <a:r>
                <a:rPr lang="en-US" sz="2799">
                  <a:solidFill>
                    <a:srgbClr val="FFFFFF"/>
                  </a:solidFill>
                  <a:latin typeface="Telegraf Medium"/>
                </a:rPr>
                <a:t>12</a:t>
              </a:r>
              <a:r>
                <a:rPr lang="en-US" sz="2799" u="none">
                  <a:solidFill>
                    <a:srgbClr val="FFFFFF"/>
                  </a:solidFill>
                  <a:latin typeface="Telegraf Medium"/>
                </a:rPr>
                <a:t>S4056 – VISUALISASI DATA</a:t>
              </a:r>
            </a:p>
          </p:txBody>
        </p:sp>
        <p:sp>
          <p:nvSpPr>
            <p:cNvPr id="11" name="TextBox 11"/>
            <p:cNvSpPr txBox="1"/>
            <p:nvPr/>
          </p:nvSpPr>
          <p:spPr>
            <a:xfrm>
              <a:off x="0" y="769775"/>
              <a:ext cx="7671670" cy="446847"/>
            </a:xfrm>
            <a:prstGeom prst="rect">
              <a:avLst/>
            </a:prstGeom>
          </p:spPr>
          <p:txBody>
            <a:bodyPr lIns="0" tIns="0" rIns="0" bIns="0" rtlCol="0" anchor="t">
              <a:spAutoFit/>
            </a:bodyPr>
            <a:lstStyle/>
            <a:p>
              <a:pPr>
                <a:lnSpc>
                  <a:spcPts val="2331"/>
                </a:lnSpc>
              </a:pPr>
              <a:endParaRPr/>
            </a:p>
          </p:txBody>
        </p:sp>
      </p:grpSp>
      <p:sp>
        <p:nvSpPr>
          <p:cNvPr id="12" name="TextBox 12"/>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FFFFFF"/>
                </a:solidFill>
                <a:latin typeface="Michroma Bold"/>
              </a:rPr>
              <a:t>Kelompok OLAF</a:t>
            </a:r>
          </a:p>
        </p:txBody>
      </p:sp>
      <p:grpSp>
        <p:nvGrpSpPr>
          <p:cNvPr id="13" name="Group 13"/>
          <p:cNvGrpSpPr/>
          <p:nvPr/>
        </p:nvGrpSpPr>
        <p:grpSpPr>
          <a:xfrm>
            <a:off x="2213742" y="7512362"/>
            <a:ext cx="5753752" cy="1666132"/>
            <a:chOff x="0" y="0"/>
            <a:chExt cx="7671670" cy="2221509"/>
          </a:xfrm>
        </p:grpSpPr>
        <p:sp>
          <p:nvSpPr>
            <p:cNvPr id="14" name="TextBox 14"/>
            <p:cNvSpPr txBox="1"/>
            <p:nvPr/>
          </p:nvSpPr>
          <p:spPr>
            <a:xfrm>
              <a:off x="0" y="0"/>
              <a:ext cx="7671670" cy="1025921"/>
            </a:xfrm>
            <a:prstGeom prst="rect">
              <a:avLst/>
            </a:prstGeom>
          </p:spPr>
          <p:txBody>
            <a:bodyPr lIns="0" tIns="0" rIns="0" bIns="0" rtlCol="0" anchor="t">
              <a:spAutoFit/>
            </a:bodyPr>
            <a:lstStyle/>
            <a:p>
              <a:pPr lvl="0">
                <a:lnSpc>
                  <a:spcPts val="2967"/>
                </a:lnSpc>
              </a:pPr>
              <a:r>
                <a:rPr lang="en-US" sz="2799" dirty="0">
                  <a:solidFill>
                    <a:srgbClr val="FFFFFF"/>
                  </a:solidFill>
                  <a:latin typeface="Telegraf Medium"/>
                </a:rPr>
                <a:t>Link  </a:t>
              </a:r>
              <a:r>
                <a:rPr lang="en-US" sz="2799" dirty="0" err="1">
                  <a:solidFill>
                    <a:srgbClr val="FFFFFF"/>
                  </a:solidFill>
                  <a:latin typeface="Telegraf Medium"/>
                </a:rPr>
                <a:t>Presentasi</a:t>
              </a:r>
              <a:r>
                <a:rPr lang="en-US" sz="2799" dirty="0">
                  <a:solidFill>
                    <a:srgbClr val="FFFFFF"/>
                  </a:solidFill>
                  <a:latin typeface="Telegraf Medium"/>
                </a:rPr>
                <a:t>: </a:t>
              </a:r>
              <a:r>
                <a:rPr lang="en-US" sz="2400" dirty="0">
                  <a:solidFill>
                    <a:srgbClr val="FFFFFF"/>
                  </a:solidFill>
                  <a:latin typeface="+mj-lt"/>
                </a:rPr>
                <a:t>https://youtu.be/2B10CsqUAFM</a:t>
              </a:r>
              <a:endParaRPr lang="en-US" sz="2400" dirty="0">
                <a:solidFill>
                  <a:srgbClr val="FFFFFF"/>
                </a:solidFill>
                <a:latin typeface="+mj-lt"/>
              </a:endParaRPr>
            </a:p>
          </p:txBody>
        </p:sp>
        <p:sp>
          <p:nvSpPr>
            <p:cNvPr id="15" name="TextBox 15"/>
            <p:cNvSpPr txBox="1"/>
            <p:nvPr/>
          </p:nvSpPr>
          <p:spPr>
            <a:xfrm>
              <a:off x="0" y="1774662"/>
              <a:ext cx="7671670" cy="446847"/>
            </a:xfrm>
            <a:prstGeom prst="rect">
              <a:avLst/>
            </a:prstGeom>
          </p:spPr>
          <p:txBody>
            <a:bodyPr lIns="0" tIns="0" rIns="0" bIns="0" rtlCol="0" anchor="t">
              <a:spAutoFit/>
            </a:bodyPr>
            <a:lstStyle/>
            <a:p>
              <a:pPr>
                <a:lnSpc>
                  <a:spcPts val="2331"/>
                </a:lnSpc>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0975" y="-456403"/>
            <a:ext cx="18609951" cy="11199807"/>
          </a:xfrm>
          <a:prstGeom prst="rect">
            <a:avLst/>
          </a:prstGeom>
        </p:spPr>
      </p:pic>
      <p:pic>
        <p:nvPicPr>
          <p:cNvPr id="3" name="Picture 3"/>
          <p:cNvPicPr>
            <a:picLocks noChangeAspect="1"/>
          </p:cNvPicPr>
          <p:nvPr/>
        </p:nvPicPr>
        <p:blipFill>
          <a:blip r:embed="rId4">
            <a:alphaModFix amt="67000"/>
          </a:blip>
          <a:srcRect/>
          <a:stretch>
            <a:fillRect/>
          </a:stretch>
        </p:blipFill>
        <p:spPr>
          <a:xfrm rot="-1168970">
            <a:off x="6305956" y="5899373"/>
            <a:ext cx="14151146" cy="9198245"/>
          </a:xfrm>
          <a:prstGeom prst="rect">
            <a:avLst/>
          </a:prstGeom>
        </p:spPr>
      </p:pic>
      <p:sp>
        <p:nvSpPr>
          <p:cNvPr id="4" name="AutoShape 4"/>
          <p:cNvSpPr/>
          <p:nvPr/>
        </p:nvSpPr>
        <p:spPr>
          <a:xfrm>
            <a:off x="1028700" y="2771584"/>
            <a:ext cx="10462746" cy="1031250"/>
          </a:xfrm>
          <a:prstGeom prst="rect">
            <a:avLst/>
          </a:prstGeom>
          <a:solidFill>
            <a:srgbClr val="393BE4"/>
          </a:solidFill>
        </p:spPr>
      </p:sp>
      <p:sp>
        <p:nvSpPr>
          <p:cNvPr id="5" name="AutoShape 5"/>
          <p:cNvSpPr/>
          <p:nvPr/>
        </p:nvSpPr>
        <p:spPr>
          <a:xfrm>
            <a:off x="1028700" y="2762059"/>
            <a:ext cx="10462746" cy="0"/>
          </a:xfrm>
          <a:prstGeom prst="line">
            <a:avLst/>
          </a:prstGeom>
          <a:ln w="9525" cap="rnd">
            <a:solidFill>
              <a:srgbClr val="76B5F6"/>
            </a:solidFill>
            <a:prstDash val="solid"/>
            <a:headEnd type="none" w="sm" len="sm"/>
            <a:tailEnd type="none" w="sm" len="sm"/>
          </a:ln>
        </p:spPr>
      </p:sp>
      <p:sp>
        <p:nvSpPr>
          <p:cNvPr id="6" name="TextBox 6"/>
          <p:cNvSpPr txBox="1"/>
          <p:nvPr/>
        </p:nvSpPr>
        <p:spPr>
          <a:xfrm>
            <a:off x="1028700" y="4715294"/>
            <a:ext cx="10462746" cy="2184797"/>
          </a:xfrm>
          <a:prstGeom prst="rect">
            <a:avLst/>
          </a:prstGeom>
        </p:spPr>
        <p:txBody>
          <a:bodyPr lIns="0" tIns="0" rIns="0" bIns="0" rtlCol="0" anchor="t">
            <a:spAutoFit/>
          </a:bodyPr>
          <a:lstStyle/>
          <a:p>
            <a:pPr>
              <a:lnSpc>
                <a:spcPts val="8640"/>
              </a:lnSpc>
            </a:pPr>
            <a:r>
              <a:rPr lang="en-US" sz="7200">
                <a:solidFill>
                  <a:srgbClr val="FFFFFF"/>
                </a:solidFill>
                <a:latin typeface="Michroma"/>
              </a:rPr>
              <a:t>RUANG LINGKUP</a:t>
            </a:r>
          </a:p>
        </p:txBody>
      </p:sp>
      <p:sp>
        <p:nvSpPr>
          <p:cNvPr id="7" name="AutoShape 7"/>
          <p:cNvSpPr/>
          <p:nvPr/>
        </p:nvSpPr>
        <p:spPr>
          <a:xfrm>
            <a:off x="1028700" y="3802835"/>
            <a:ext cx="10462746" cy="0"/>
          </a:xfrm>
          <a:prstGeom prst="line">
            <a:avLst/>
          </a:prstGeom>
          <a:ln w="9525" cap="rnd">
            <a:solidFill>
              <a:srgbClr val="76B5F6"/>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9" name="TextBox 9"/>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FFFFFF"/>
                </a:solidFill>
                <a:latin typeface="Michroma Bold"/>
              </a:rPr>
              <a:t>Kelompok OLAF</a:t>
            </a:r>
          </a:p>
        </p:txBody>
      </p:sp>
      <p:sp>
        <p:nvSpPr>
          <p:cNvPr id="10" name="AutoShape 10"/>
          <p:cNvSpPr/>
          <p:nvPr/>
        </p:nvSpPr>
        <p:spPr>
          <a:xfrm>
            <a:off x="1028700" y="8213688"/>
            <a:ext cx="10613473" cy="0"/>
          </a:xfrm>
          <a:prstGeom prst="line">
            <a:avLst/>
          </a:prstGeom>
          <a:ln w="9525" cap="rnd">
            <a:solidFill>
              <a:srgbClr val="76B5F6"/>
            </a:solidFill>
            <a:prstDash val="solid"/>
            <a:headEnd type="none" w="sm" len="sm"/>
            <a:tailEnd type="none" w="sm" len="sm"/>
          </a:ln>
        </p:spPr>
      </p:sp>
      <p:grpSp>
        <p:nvGrpSpPr>
          <p:cNvPr id="11" name="Group 11"/>
          <p:cNvGrpSpPr>
            <a:grpSpLocks noChangeAspect="1"/>
          </p:cNvGrpSpPr>
          <p:nvPr/>
        </p:nvGrpSpPr>
        <p:grpSpPr>
          <a:xfrm>
            <a:off x="12904150" y="1028700"/>
            <a:ext cx="4049502" cy="8229600"/>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7"/>
              <a:stretch>
                <a:fillRect l="-45" r="-45"/>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a:stretch>
                <a:fillRect l="-107032" r="-118475"/>
              </a:stretch>
            </a:blipFill>
          </p:spPr>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05509" y="946936"/>
            <a:ext cx="11460202"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RUANG LINGKUP</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grpSp>
        <p:nvGrpSpPr>
          <p:cNvPr id="4" name="Group 4"/>
          <p:cNvGrpSpPr/>
          <p:nvPr/>
        </p:nvGrpSpPr>
        <p:grpSpPr>
          <a:xfrm>
            <a:off x="1895984" y="2531310"/>
            <a:ext cx="6714618" cy="1993106"/>
            <a:chOff x="0" y="-66675"/>
            <a:chExt cx="8952824" cy="2657475"/>
          </a:xfrm>
        </p:grpSpPr>
        <p:sp>
          <p:nvSpPr>
            <p:cNvPr id="5" name="TextBox 5"/>
            <p:cNvSpPr txBox="1"/>
            <p:nvPr/>
          </p:nvSpPr>
          <p:spPr>
            <a:xfrm>
              <a:off x="1537823" y="-66675"/>
              <a:ext cx="7415001" cy="2657475"/>
            </a:xfrm>
            <a:prstGeom prst="rect">
              <a:avLst/>
            </a:prstGeom>
          </p:spPr>
          <p:txBody>
            <a:bodyPr wrap="square" lIns="0" tIns="0" rIns="0" bIns="0" rtlCol="0" anchor="t">
              <a:spAutoFit/>
            </a:bodyPr>
            <a:lstStyle/>
            <a:p>
              <a:pPr algn="just">
                <a:lnSpc>
                  <a:spcPts val="3899"/>
                </a:lnSpc>
              </a:pPr>
              <a:r>
                <a:rPr lang="en-US" sz="3000" dirty="0">
                  <a:solidFill>
                    <a:srgbClr val="000000"/>
                  </a:solidFill>
                  <a:latin typeface="Telegraf"/>
                </a:rPr>
                <a:t>Dataset yang </a:t>
              </a:r>
              <a:r>
                <a:rPr lang="en-US" sz="3000" dirty="0" err="1">
                  <a:solidFill>
                    <a:srgbClr val="000000"/>
                  </a:solidFill>
                  <a:latin typeface="Telegraf"/>
                </a:rPr>
                <a:t>digunakan</a:t>
              </a:r>
              <a:r>
                <a:rPr lang="en-US" sz="3000" dirty="0">
                  <a:solidFill>
                    <a:srgbClr val="000000"/>
                  </a:solidFill>
                  <a:latin typeface="Telegraf"/>
                </a:rPr>
                <a:t> </a:t>
              </a:r>
              <a:r>
                <a:rPr lang="en-US" sz="3000" dirty="0" err="1">
                  <a:solidFill>
                    <a:srgbClr val="000000"/>
                  </a:solidFill>
                  <a:latin typeface="Telegraf"/>
                </a:rPr>
                <a:t>merupakan</a:t>
              </a:r>
              <a:r>
                <a:rPr lang="en-US" sz="3000" dirty="0">
                  <a:solidFill>
                    <a:srgbClr val="000000"/>
                  </a:solidFill>
                  <a:latin typeface="Telegraf"/>
                </a:rPr>
                <a:t> dataset </a:t>
              </a:r>
              <a:r>
                <a:rPr lang="en-US" sz="3000" dirty="0" err="1">
                  <a:solidFill>
                    <a:srgbClr val="000000"/>
                  </a:solidFill>
                  <a:latin typeface="Telegraf"/>
                </a:rPr>
                <a:t>penjualan</a:t>
              </a:r>
              <a:r>
                <a:rPr lang="en-US" sz="3000" dirty="0">
                  <a:solidFill>
                    <a:srgbClr val="000000"/>
                  </a:solidFill>
                  <a:latin typeface="Telegraf"/>
                </a:rPr>
                <a:t> video game yang </a:t>
              </a:r>
              <a:r>
                <a:rPr lang="en-US" sz="3000" dirty="0" err="1">
                  <a:solidFill>
                    <a:srgbClr val="000000"/>
                  </a:solidFill>
                  <a:latin typeface="Telegraf"/>
                </a:rPr>
                <a:t>diperoleh</a:t>
              </a:r>
              <a:r>
                <a:rPr lang="en-US" sz="3000" dirty="0">
                  <a:solidFill>
                    <a:srgbClr val="000000"/>
                  </a:solidFill>
                  <a:latin typeface="Telegraf"/>
                </a:rPr>
                <a:t> </a:t>
              </a:r>
              <a:r>
                <a:rPr lang="en-US" sz="3000" dirty="0" err="1">
                  <a:solidFill>
                    <a:srgbClr val="000000"/>
                  </a:solidFill>
                  <a:latin typeface="Telegraf"/>
                </a:rPr>
                <a:t>melalui</a:t>
              </a:r>
              <a:r>
                <a:rPr lang="en-US" sz="3000" dirty="0">
                  <a:solidFill>
                    <a:srgbClr val="000000"/>
                  </a:solidFill>
                  <a:latin typeface="Telegraf"/>
                </a:rPr>
                <a:t> kaggle.com.</a:t>
              </a:r>
            </a:p>
          </p:txBody>
        </p:sp>
        <p:sp>
          <p:nvSpPr>
            <p:cNvPr id="6" name="TextBox 6"/>
            <p:cNvSpPr txBox="1"/>
            <p:nvPr/>
          </p:nvSpPr>
          <p:spPr>
            <a:xfrm>
              <a:off x="0" y="0"/>
              <a:ext cx="1030472" cy="45720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01</a:t>
              </a:r>
            </a:p>
          </p:txBody>
        </p:sp>
      </p:grpSp>
      <p:grpSp>
        <p:nvGrpSpPr>
          <p:cNvPr id="7" name="Group 7"/>
          <p:cNvGrpSpPr/>
          <p:nvPr/>
        </p:nvGrpSpPr>
        <p:grpSpPr>
          <a:xfrm>
            <a:off x="1905509" y="4834567"/>
            <a:ext cx="6705093" cy="2495550"/>
            <a:chOff x="0" y="-76200"/>
            <a:chExt cx="8940124" cy="3327400"/>
          </a:xfrm>
        </p:grpSpPr>
        <p:sp>
          <p:nvSpPr>
            <p:cNvPr id="8" name="TextBox 8"/>
            <p:cNvSpPr txBox="1"/>
            <p:nvPr/>
          </p:nvSpPr>
          <p:spPr>
            <a:xfrm>
              <a:off x="1537821" y="-76200"/>
              <a:ext cx="7402303" cy="3327400"/>
            </a:xfrm>
            <a:prstGeom prst="rect">
              <a:avLst/>
            </a:prstGeom>
          </p:spPr>
          <p:txBody>
            <a:bodyPr wrap="square" lIns="0" tIns="0" rIns="0" bIns="0" rtlCol="0" anchor="t">
              <a:spAutoFit/>
            </a:bodyPr>
            <a:lstStyle/>
            <a:p>
              <a:pPr algn="just">
                <a:lnSpc>
                  <a:spcPts val="3900"/>
                </a:lnSpc>
              </a:pPr>
              <a:r>
                <a:rPr lang="en-US" sz="3000" dirty="0">
                  <a:solidFill>
                    <a:srgbClr val="000000"/>
                  </a:solidFill>
                  <a:latin typeface="Telegraf"/>
                </a:rPr>
                <a:t>Tools</a:t>
              </a:r>
              <a:r>
                <a:rPr lang="en-US" sz="2999" dirty="0">
                  <a:solidFill>
                    <a:srgbClr val="000000"/>
                  </a:solidFill>
                  <a:latin typeface="Telegraf"/>
                </a:rPr>
                <a:t> </a:t>
              </a:r>
              <a:r>
                <a:rPr lang="en-US" sz="2999" dirty="0" err="1">
                  <a:solidFill>
                    <a:srgbClr val="000000"/>
                  </a:solidFill>
                  <a:latin typeface="Telegraf"/>
                </a:rPr>
                <a:t>atau</a:t>
              </a:r>
              <a:r>
                <a:rPr lang="en-US" sz="2999" dirty="0">
                  <a:solidFill>
                    <a:srgbClr val="000000"/>
                  </a:solidFill>
                  <a:latin typeface="Telegraf"/>
                </a:rPr>
                <a:t> </a:t>
              </a:r>
              <a:r>
                <a:rPr lang="en-US" sz="2999" dirty="0" err="1">
                  <a:solidFill>
                    <a:srgbClr val="000000"/>
                  </a:solidFill>
                  <a:latin typeface="Telegraf"/>
                </a:rPr>
                <a:t>aplikasi</a:t>
              </a:r>
              <a:r>
                <a:rPr lang="en-US" sz="2999" dirty="0">
                  <a:solidFill>
                    <a:srgbClr val="000000"/>
                  </a:solidFill>
                  <a:latin typeface="Telegraf"/>
                </a:rPr>
                <a:t> yang </a:t>
              </a:r>
              <a:r>
                <a:rPr lang="en-US" sz="2999" dirty="0" err="1">
                  <a:solidFill>
                    <a:srgbClr val="000000"/>
                  </a:solidFill>
                  <a:latin typeface="Telegraf"/>
                </a:rPr>
                <a:t>digunakan</a:t>
              </a:r>
              <a:r>
                <a:rPr lang="en-US" sz="2999" dirty="0">
                  <a:solidFill>
                    <a:srgbClr val="000000"/>
                  </a:solidFill>
                  <a:latin typeface="Telegraf"/>
                </a:rPr>
                <a:t> </a:t>
              </a:r>
              <a:r>
                <a:rPr lang="en-US" sz="2999" dirty="0" err="1">
                  <a:solidFill>
                    <a:srgbClr val="000000"/>
                  </a:solidFill>
                  <a:latin typeface="Telegraf"/>
                </a:rPr>
                <a:t>untuk</a:t>
              </a:r>
              <a:r>
                <a:rPr lang="en-US" sz="2999" dirty="0">
                  <a:solidFill>
                    <a:srgbClr val="000000"/>
                  </a:solidFill>
                  <a:latin typeface="Telegraf"/>
                </a:rPr>
                <a:t> </a:t>
              </a:r>
              <a:r>
                <a:rPr lang="en-US" sz="2999" dirty="0" err="1">
                  <a:solidFill>
                    <a:srgbClr val="000000"/>
                  </a:solidFill>
                  <a:latin typeface="Telegraf"/>
                </a:rPr>
                <a:t>memvisualisasikan</a:t>
              </a:r>
              <a:r>
                <a:rPr lang="en-US" sz="2999" dirty="0">
                  <a:solidFill>
                    <a:srgbClr val="000000"/>
                  </a:solidFill>
                  <a:latin typeface="Telegraf"/>
                </a:rPr>
                <a:t> </a:t>
              </a:r>
              <a:r>
                <a:rPr lang="en-US" sz="2999" dirty="0" err="1">
                  <a:solidFill>
                    <a:srgbClr val="000000"/>
                  </a:solidFill>
                  <a:latin typeface="Telegraf"/>
                </a:rPr>
                <a:t>adalah</a:t>
              </a:r>
              <a:r>
                <a:rPr lang="en-US" sz="2999" dirty="0">
                  <a:solidFill>
                    <a:srgbClr val="000000"/>
                  </a:solidFill>
                  <a:latin typeface="Telegraf"/>
                </a:rPr>
                <a:t> Tableau Public.</a:t>
              </a:r>
            </a:p>
            <a:p>
              <a:pPr>
                <a:lnSpc>
                  <a:spcPts val="3899"/>
                </a:lnSpc>
              </a:pPr>
              <a:endParaRPr lang="en-US" sz="2999" dirty="0">
                <a:solidFill>
                  <a:srgbClr val="000000"/>
                </a:solidFill>
                <a:latin typeface="Telegraf"/>
              </a:endParaRPr>
            </a:p>
          </p:txBody>
        </p:sp>
        <p:sp>
          <p:nvSpPr>
            <p:cNvPr id="9" name="TextBox 9"/>
            <p:cNvSpPr txBox="1"/>
            <p:nvPr/>
          </p:nvSpPr>
          <p:spPr>
            <a:xfrm>
              <a:off x="0" y="0"/>
              <a:ext cx="1030472" cy="45720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02</a:t>
              </a:r>
            </a:p>
          </p:txBody>
        </p:sp>
      </p:grpSp>
      <p:grpSp>
        <p:nvGrpSpPr>
          <p:cNvPr id="10" name="Group 10"/>
          <p:cNvGrpSpPr/>
          <p:nvPr/>
        </p:nvGrpSpPr>
        <p:grpSpPr>
          <a:xfrm>
            <a:off x="1905509" y="7280111"/>
            <a:ext cx="6705093" cy="1497806"/>
            <a:chOff x="0" y="-66675"/>
            <a:chExt cx="8940124" cy="1997075"/>
          </a:xfrm>
        </p:grpSpPr>
        <p:sp>
          <p:nvSpPr>
            <p:cNvPr id="11" name="TextBox 11"/>
            <p:cNvSpPr txBox="1"/>
            <p:nvPr/>
          </p:nvSpPr>
          <p:spPr>
            <a:xfrm>
              <a:off x="1537821" y="-66675"/>
              <a:ext cx="7402303" cy="1997075"/>
            </a:xfrm>
            <a:prstGeom prst="rect">
              <a:avLst/>
            </a:prstGeom>
          </p:spPr>
          <p:txBody>
            <a:bodyPr wrap="square" lIns="0" tIns="0" rIns="0" bIns="0" rtlCol="0" anchor="t">
              <a:spAutoFit/>
            </a:bodyPr>
            <a:lstStyle/>
            <a:p>
              <a:pPr algn="just">
                <a:lnSpc>
                  <a:spcPts val="3899"/>
                </a:lnSpc>
              </a:pPr>
              <a:r>
                <a:rPr lang="en-US" sz="3000" dirty="0" err="1">
                  <a:solidFill>
                    <a:srgbClr val="000000"/>
                  </a:solidFill>
                  <a:latin typeface="Telegraf"/>
                </a:rPr>
                <a:t>Visualisasi</a:t>
              </a:r>
              <a:r>
                <a:rPr lang="en-US" sz="2999" dirty="0">
                  <a:solidFill>
                    <a:srgbClr val="000000"/>
                  </a:solidFill>
                  <a:latin typeface="Telegraf"/>
                </a:rPr>
                <a:t> yang </a:t>
              </a:r>
              <a:r>
                <a:rPr lang="en-US" sz="2999" dirty="0" err="1">
                  <a:solidFill>
                    <a:srgbClr val="000000"/>
                  </a:solidFill>
                  <a:latin typeface="Telegraf"/>
                </a:rPr>
                <a:t>dibangun</a:t>
              </a:r>
              <a:r>
                <a:rPr lang="en-US" sz="2999" dirty="0">
                  <a:solidFill>
                    <a:srgbClr val="000000"/>
                  </a:solidFill>
                  <a:latin typeface="Telegraf"/>
                </a:rPr>
                <a:t> </a:t>
              </a:r>
              <a:r>
                <a:rPr lang="en-US" sz="2999" dirty="0" err="1">
                  <a:solidFill>
                    <a:srgbClr val="000000"/>
                  </a:solidFill>
                  <a:latin typeface="Telegraf"/>
                </a:rPr>
                <a:t>dimuat</a:t>
              </a:r>
              <a:r>
                <a:rPr lang="en-US" sz="2999" dirty="0">
                  <a:solidFill>
                    <a:srgbClr val="000000"/>
                  </a:solidFill>
                  <a:latin typeface="Telegraf"/>
                </a:rPr>
                <a:t> </a:t>
              </a:r>
              <a:r>
                <a:rPr lang="en-US" sz="2999" dirty="0" err="1">
                  <a:solidFill>
                    <a:srgbClr val="000000"/>
                  </a:solidFill>
                  <a:latin typeface="Telegraf"/>
                </a:rPr>
                <a:t>dalam</a:t>
              </a:r>
              <a:r>
                <a:rPr lang="en-US" sz="2999" dirty="0">
                  <a:solidFill>
                    <a:srgbClr val="000000"/>
                  </a:solidFill>
                  <a:latin typeface="Telegraf"/>
                </a:rPr>
                <a:t> </a:t>
              </a:r>
              <a:r>
                <a:rPr lang="en-US" sz="2999" dirty="0" err="1">
                  <a:solidFill>
                    <a:srgbClr val="000000"/>
                  </a:solidFill>
                  <a:latin typeface="Telegraf"/>
                </a:rPr>
                <a:t>sebuah</a:t>
              </a:r>
              <a:r>
                <a:rPr lang="en-US" sz="2999" dirty="0">
                  <a:solidFill>
                    <a:srgbClr val="000000"/>
                  </a:solidFill>
                  <a:latin typeface="Telegraf"/>
                </a:rPr>
                <a:t> dashboard </a:t>
              </a:r>
              <a:r>
                <a:rPr lang="en-US" sz="2999" dirty="0" err="1">
                  <a:solidFill>
                    <a:srgbClr val="000000"/>
                  </a:solidFill>
                  <a:latin typeface="Telegraf"/>
                </a:rPr>
                <a:t>visualisasi</a:t>
              </a:r>
              <a:r>
                <a:rPr lang="en-US" sz="2999" dirty="0">
                  <a:solidFill>
                    <a:srgbClr val="000000"/>
                  </a:solidFill>
                  <a:latin typeface="Telegraf"/>
                </a:rPr>
                <a:t>.</a:t>
              </a:r>
            </a:p>
          </p:txBody>
        </p:sp>
        <p:sp>
          <p:nvSpPr>
            <p:cNvPr id="12" name="TextBox 12"/>
            <p:cNvSpPr txBox="1"/>
            <p:nvPr/>
          </p:nvSpPr>
          <p:spPr>
            <a:xfrm>
              <a:off x="0" y="0"/>
              <a:ext cx="1030472" cy="45720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03</a:t>
              </a:r>
            </a:p>
          </p:txBody>
        </p:sp>
      </p:grpSp>
      <p:pic>
        <p:nvPicPr>
          <p:cNvPr id="13" name="Picture 13"/>
          <p:cNvPicPr>
            <a:picLocks noChangeAspect="1"/>
          </p:cNvPicPr>
          <p:nvPr/>
        </p:nvPicPr>
        <p:blipFill>
          <a:blip r:embed="rId4"/>
          <a:srcRect l="20749" t="10259" r="34378" b="11727"/>
          <a:stretch>
            <a:fillRect/>
          </a:stretch>
        </p:blipFill>
        <p:spPr>
          <a:xfrm>
            <a:off x="11247240" y="2290010"/>
            <a:ext cx="6012060" cy="696829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0975" y="-456403"/>
            <a:ext cx="18609951" cy="11199807"/>
          </a:xfrm>
          <a:prstGeom prst="rect">
            <a:avLst/>
          </a:prstGeom>
        </p:spPr>
      </p:pic>
      <p:pic>
        <p:nvPicPr>
          <p:cNvPr id="3" name="Picture 3"/>
          <p:cNvPicPr>
            <a:picLocks noChangeAspect="1"/>
          </p:cNvPicPr>
          <p:nvPr/>
        </p:nvPicPr>
        <p:blipFill>
          <a:blip r:embed="rId4">
            <a:alphaModFix amt="67000"/>
          </a:blip>
          <a:srcRect/>
          <a:stretch>
            <a:fillRect/>
          </a:stretch>
        </p:blipFill>
        <p:spPr>
          <a:xfrm rot="-1168970">
            <a:off x="6305956" y="5899373"/>
            <a:ext cx="14151146" cy="9198245"/>
          </a:xfrm>
          <a:prstGeom prst="rect">
            <a:avLst/>
          </a:prstGeom>
        </p:spPr>
      </p:pic>
      <p:sp>
        <p:nvSpPr>
          <p:cNvPr id="4" name="AutoShape 4"/>
          <p:cNvSpPr/>
          <p:nvPr/>
        </p:nvSpPr>
        <p:spPr>
          <a:xfrm>
            <a:off x="1028700" y="2771584"/>
            <a:ext cx="10462746" cy="1031250"/>
          </a:xfrm>
          <a:prstGeom prst="rect">
            <a:avLst/>
          </a:prstGeom>
          <a:solidFill>
            <a:srgbClr val="393BE4"/>
          </a:solidFill>
        </p:spPr>
      </p:sp>
      <p:sp>
        <p:nvSpPr>
          <p:cNvPr id="5" name="AutoShape 5"/>
          <p:cNvSpPr/>
          <p:nvPr/>
        </p:nvSpPr>
        <p:spPr>
          <a:xfrm>
            <a:off x="1028700" y="2762059"/>
            <a:ext cx="10462746" cy="0"/>
          </a:xfrm>
          <a:prstGeom prst="line">
            <a:avLst/>
          </a:prstGeom>
          <a:ln w="9525" cap="rnd">
            <a:solidFill>
              <a:srgbClr val="76B5F6"/>
            </a:solidFill>
            <a:prstDash val="solid"/>
            <a:headEnd type="none" w="sm" len="sm"/>
            <a:tailEnd type="none" w="sm" len="sm"/>
          </a:ln>
        </p:spPr>
      </p:sp>
      <p:sp>
        <p:nvSpPr>
          <p:cNvPr id="6" name="TextBox 6"/>
          <p:cNvSpPr txBox="1"/>
          <p:nvPr/>
        </p:nvSpPr>
        <p:spPr>
          <a:xfrm>
            <a:off x="1028700" y="5263875"/>
            <a:ext cx="10462746" cy="1087636"/>
          </a:xfrm>
          <a:prstGeom prst="rect">
            <a:avLst/>
          </a:prstGeom>
        </p:spPr>
        <p:txBody>
          <a:bodyPr lIns="0" tIns="0" rIns="0" bIns="0" rtlCol="0" anchor="t">
            <a:spAutoFit/>
          </a:bodyPr>
          <a:lstStyle/>
          <a:p>
            <a:pPr>
              <a:lnSpc>
                <a:spcPts val="8640"/>
              </a:lnSpc>
            </a:pPr>
            <a:r>
              <a:rPr lang="en-US" sz="7200">
                <a:solidFill>
                  <a:srgbClr val="FFFFFF"/>
                </a:solidFill>
                <a:latin typeface="Michroma"/>
              </a:rPr>
              <a:t>ANALISIS</a:t>
            </a:r>
          </a:p>
        </p:txBody>
      </p:sp>
      <p:sp>
        <p:nvSpPr>
          <p:cNvPr id="7" name="AutoShape 7"/>
          <p:cNvSpPr/>
          <p:nvPr/>
        </p:nvSpPr>
        <p:spPr>
          <a:xfrm>
            <a:off x="1028700" y="3802835"/>
            <a:ext cx="10462746" cy="0"/>
          </a:xfrm>
          <a:prstGeom prst="line">
            <a:avLst/>
          </a:prstGeom>
          <a:ln w="9525" cap="rnd">
            <a:solidFill>
              <a:srgbClr val="76B5F6"/>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9" name="TextBox 9"/>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FFFFFF"/>
                </a:solidFill>
                <a:latin typeface="Michroma Bold"/>
              </a:rPr>
              <a:t>Kelompok OLAF</a:t>
            </a:r>
          </a:p>
        </p:txBody>
      </p:sp>
      <p:sp>
        <p:nvSpPr>
          <p:cNvPr id="10" name="AutoShape 10"/>
          <p:cNvSpPr/>
          <p:nvPr/>
        </p:nvSpPr>
        <p:spPr>
          <a:xfrm>
            <a:off x="1028700" y="8213688"/>
            <a:ext cx="10613473" cy="0"/>
          </a:xfrm>
          <a:prstGeom prst="line">
            <a:avLst/>
          </a:prstGeom>
          <a:ln w="9525" cap="rnd">
            <a:solidFill>
              <a:srgbClr val="76B5F6"/>
            </a:solidFill>
            <a:prstDash val="solid"/>
            <a:headEnd type="none" w="sm" len="sm"/>
            <a:tailEnd type="none" w="sm" len="sm"/>
          </a:ln>
        </p:spPr>
      </p:sp>
      <p:grpSp>
        <p:nvGrpSpPr>
          <p:cNvPr id="11" name="Group 11"/>
          <p:cNvGrpSpPr>
            <a:grpSpLocks noChangeAspect="1"/>
          </p:cNvGrpSpPr>
          <p:nvPr/>
        </p:nvGrpSpPr>
        <p:grpSpPr>
          <a:xfrm>
            <a:off x="12904150" y="1028700"/>
            <a:ext cx="4049502" cy="8229600"/>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7"/>
              <a:stretch>
                <a:fillRect l="-45" r="-45"/>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a:stretch>
                <a:fillRect l="-107032" r="-118475"/>
              </a:stretch>
            </a:blipFill>
          </p:spPr>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pic>
        <p:nvPicPr>
          <p:cNvPr id="3" name="Picture 3"/>
          <p:cNvPicPr>
            <a:picLocks noChangeAspect="1"/>
          </p:cNvPicPr>
          <p:nvPr/>
        </p:nvPicPr>
        <p:blipFill>
          <a:blip r:embed="rId4"/>
          <a:srcRect l="953" r="953" b="2119"/>
          <a:stretch>
            <a:fillRect/>
          </a:stretch>
        </p:blipFill>
        <p:spPr>
          <a:xfrm>
            <a:off x="4289764" y="2284164"/>
            <a:ext cx="8620540" cy="7250840"/>
          </a:xfrm>
          <a:prstGeom prst="rect">
            <a:avLst/>
          </a:prstGeom>
        </p:spPr>
      </p:pic>
      <p:sp>
        <p:nvSpPr>
          <p:cNvPr id="4" name="TextBox 4"/>
          <p:cNvSpPr txBox="1"/>
          <p:nvPr/>
        </p:nvSpPr>
        <p:spPr>
          <a:xfrm>
            <a:off x="1862562" y="946936"/>
            <a:ext cx="11460202"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ANALISIS DATA</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0975" y="-456403"/>
            <a:ext cx="18609951" cy="11199807"/>
          </a:xfrm>
          <a:prstGeom prst="rect">
            <a:avLst/>
          </a:prstGeom>
        </p:spPr>
      </p:pic>
      <p:pic>
        <p:nvPicPr>
          <p:cNvPr id="3" name="Picture 3"/>
          <p:cNvPicPr>
            <a:picLocks noChangeAspect="1"/>
          </p:cNvPicPr>
          <p:nvPr/>
        </p:nvPicPr>
        <p:blipFill>
          <a:blip r:embed="rId4">
            <a:alphaModFix amt="67000"/>
          </a:blip>
          <a:srcRect/>
          <a:stretch>
            <a:fillRect/>
          </a:stretch>
        </p:blipFill>
        <p:spPr>
          <a:xfrm rot="-1168970">
            <a:off x="6305956" y="5899373"/>
            <a:ext cx="14151146" cy="9198245"/>
          </a:xfrm>
          <a:prstGeom prst="rect">
            <a:avLst/>
          </a:prstGeom>
        </p:spPr>
      </p:pic>
      <p:sp>
        <p:nvSpPr>
          <p:cNvPr id="4" name="AutoShape 4"/>
          <p:cNvSpPr/>
          <p:nvPr/>
        </p:nvSpPr>
        <p:spPr>
          <a:xfrm>
            <a:off x="1028700" y="2771584"/>
            <a:ext cx="10462746" cy="1031250"/>
          </a:xfrm>
          <a:prstGeom prst="rect">
            <a:avLst/>
          </a:prstGeom>
          <a:solidFill>
            <a:srgbClr val="393BE4"/>
          </a:solidFill>
        </p:spPr>
      </p:sp>
      <p:sp>
        <p:nvSpPr>
          <p:cNvPr id="5" name="AutoShape 5"/>
          <p:cNvSpPr/>
          <p:nvPr/>
        </p:nvSpPr>
        <p:spPr>
          <a:xfrm>
            <a:off x="1028700" y="2762059"/>
            <a:ext cx="10462746" cy="0"/>
          </a:xfrm>
          <a:prstGeom prst="line">
            <a:avLst/>
          </a:prstGeom>
          <a:ln w="9525" cap="rnd">
            <a:solidFill>
              <a:srgbClr val="76B5F6"/>
            </a:solidFill>
            <a:prstDash val="solid"/>
            <a:headEnd type="none" w="sm" len="sm"/>
            <a:tailEnd type="none" w="sm" len="sm"/>
          </a:ln>
        </p:spPr>
      </p:sp>
      <p:sp>
        <p:nvSpPr>
          <p:cNvPr id="6" name="TextBox 6"/>
          <p:cNvSpPr txBox="1"/>
          <p:nvPr/>
        </p:nvSpPr>
        <p:spPr>
          <a:xfrm>
            <a:off x="1028700" y="4715294"/>
            <a:ext cx="10879789" cy="2184797"/>
          </a:xfrm>
          <a:prstGeom prst="rect">
            <a:avLst/>
          </a:prstGeom>
        </p:spPr>
        <p:txBody>
          <a:bodyPr lIns="0" tIns="0" rIns="0" bIns="0" rtlCol="0" anchor="t">
            <a:spAutoFit/>
          </a:bodyPr>
          <a:lstStyle/>
          <a:p>
            <a:pPr>
              <a:lnSpc>
                <a:spcPts val="8640"/>
              </a:lnSpc>
            </a:pPr>
            <a:r>
              <a:rPr lang="en-US" sz="7200">
                <a:solidFill>
                  <a:srgbClr val="FFFFFF"/>
                </a:solidFill>
                <a:latin typeface="Michroma"/>
              </a:rPr>
              <a:t>DESAIN &amp; IMPLEMENTASI</a:t>
            </a:r>
          </a:p>
        </p:txBody>
      </p:sp>
      <p:sp>
        <p:nvSpPr>
          <p:cNvPr id="7" name="AutoShape 7"/>
          <p:cNvSpPr/>
          <p:nvPr/>
        </p:nvSpPr>
        <p:spPr>
          <a:xfrm>
            <a:off x="1028700" y="3802835"/>
            <a:ext cx="10462746" cy="0"/>
          </a:xfrm>
          <a:prstGeom prst="line">
            <a:avLst/>
          </a:prstGeom>
          <a:ln w="9525" cap="rnd">
            <a:solidFill>
              <a:srgbClr val="76B5F6"/>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9" name="TextBox 9"/>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FFFFFF"/>
                </a:solidFill>
                <a:latin typeface="Michroma Bold"/>
              </a:rPr>
              <a:t>Kelompok OLAF</a:t>
            </a:r>
          </a:p>
        </p:txBody>
      </p:sp>
      <p:sp>
        <p:nvSpPr>
          <p:cNvPr id="10" name="AutoShape 10"/>
          <p:cNvSpPr/>
          <p:nvPr/>
        </p:nvSpPr>
        <p:spPr>
          <a:xfrm>
            <a:off x="1028700" y="8213688"/>
            <a:ext cx="10613473" cy="0"/>
          </a:xfrm>
          <a:prstGeom prst="line">
            <a:avLst/>
          </a:prstGeom>
          <a:ln w="9525" cap="rnd">
            <a:solidFill>
              <a:srgbClr val="76B5F6"/>
            </a:solidFill>
            <a:prstDash val="solid"/>
            <a:headEnd type="none" w="sm" len="sm"/>
            <a:tailEnd type="none" w="sm" len="sm"/>
          </a:ln>
        </p:spPr>
      </p:sp>
      <p:grpSp>
        <p:nvGrpSpPr>
          <p:cNvPr id="11" name="Group 11"/>
          <p:cNvGrpSpPr>
            <a:grpSpLocks noChangeAspect="1"/>
          </p:cNvGrpSpPr>
          <p:nvPr/>
        </p:nvGrpSpPr>
        <p:grpSpPr>
          <a:xfrm>
            <a:off x="12904150" y="1028700"/>
            <a:ext cx="4049502" cy="8229600"/>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7"/>
              <a:stretch>
                <a:fillRect l="-45" r="-45"/>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a:stretch>
                <a:fillRect l="-107032" r="-118475"/>
              </a:stretch>
            </a:blipFill>
          </p:spPr>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pic>
        <p:nvPicPr>
          <p:cNvPr id="3" name="Picture 3"/>
          <p:cNvPicPr>
            <a:picLocks noChangeAspect="1"/>
          </p:cNvPicPr>
          <p:nvPr/>
        </p:nvPicPr>
        <p:blipFill>
          <a:blip r:embed="rId4"/>
          <a:srcRect/>
          <a:stretch>
            <a:fillRect/>
          </a:stretch>
        </p:blipFill>
        <p:spPr>
          <a:xfrm>
            <a:off x="10337948" y="4219483"/>
            <a:ext cx="7491298" cy="4026465"/>
          </a:xfrm>
          <a:prstGeom prst="rect">
            <a:avLst/>
          </a:prstGeom>
        </p:spPr>
      </p:pic>
      <p:pic>
        <p:nvPicPr>
          <p:cNvPr id="4" name="Picture 4"/>
          <p:cNvPicPr>
            <a:picLocks noChangeAspect="1"/>
          </p:cNvPicPr>
          <p:nvPr/>
        </p:nvPicPr>
        <p:blipFill>
          <a:blip r:embed="rId5"/>
          <a:srcRect r="4007"/>
          <a:stretch>
            <a:fillRect/>
          </a:stretch>
        </p:blipFill>
        <p:spPr>
          <a:xfrm>
            <a:off x="902708" y="4283512"/>
            <a:ext cx="7844434" cy="396243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9030981" y="5781527"/>
            <a:ext cx="1059074" cy="483203"/>
          </a:xfrm>
          <a:prstGeom prst="rect">
            <a:avLst/>
          </a:prstGeom>
        </p:spPr>
      </p:pic>
      <p:sp>
        <p:nvSpPr>
          <p:cNvPr id="6" name="TextBox 6"/>
          <p:cNvSpPr txBox="1"/>
          <p:nvPr/>
        </p:nvSpPr>
        <p:spPr>
          <a:xfrm>
            <a:off x="3729595" y="1765790"/>
            <a:ext cx="10828810"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Panel Visualisasi 1 - Top 10 Publisher</a:t>
            </a:r>
          </a:p>
        </p:txBody>
      </p:sp>
      <p:sp>
        <p:nvSpPr>
          <p:cNvPr id="7" name="TextBox 7"/>
          <p:cNvSpPr txBox="1"/>
          <p:nvPr/>
        </p:nvSpPr>
        <p:spPr>
          <a:xfrm>
            <a:off x="1876069" y="1087901"/>
            <a:ext cx="2664230" cy="285700"/>
          </a:xfrm>
          <a:prstGeom prst="rect">
            <a:avLst/>
          </a:prstGeom>
        </p:spPr>
        <p:txBody>
          <a:bodyPr lIns="0" tIns="0" rIns="0" bIns="0" rtlCol="0" anchor="t">
            <a:spAutoFit/>
          </a:bodyPr>
          <a:lstStyle/>
          <a:p>
            <a:pPr>
              <a:lnSpc>
                <a:spcPts val="2200"/>
              </a:lnSpc>
            </a:pPr>
            <a:r>
              <a:rPr lang="en-US" sz="2000">
                <a:solidFill>
                  <a:srgbClr val="000000"/>
                </a:solidFill>
                <a:latin typeface="Michroma Bold"/>
              </a:rPr>
              <a:t>Kelompok OLAF</a:t>
            </a:r>
          </a:p>
        </p:txBody>
      </p:sp>
      <p:sp>
        <p:nvSpPr>
          <p:cNvPr id="8" name="TextBox 8"/>
          <p:cNvSpPr txBox="1"/>
          <p:nvPr/>
        </p:nvSpPr>
        <p:spPr>
          <a:xfrm>
            <a:off x="6835484" y="2511925"/>
            <a:ext cx="5060986"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Word Tag Cloud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pic>
        <p:nvPicPr>
          <p:cNvPr id="3" name="Picture 3"/>
          <p:cNvPicPr>
            <a:picLocks noChangeAspect="1"/>
          </p:cNvPicPr>
          <p:nvPr/>
        </p:nvPicPr>
        <p:blipFill>
          <a:blip r:embed="rId4"/>
          <a:srcRect/>
          <a:stretch>
            <a:fillRect/>
          </a:stretch>
        </p:blipFill>
        <p:spPr>
          <a:xfrm>
            <a:off x="9615390" y="4534105"/>
            <a:ext cx="8176084" cy="3765551"/>
          </a:xfrm>
          <a:prstGeom prst="rect">
            <a:avLst/>
          </a:prstGeom>
        </p:spPr>
      </p:pic>
      <p:pic>
        <p:nvPicPr>
          <p:cNvPr id="4" name="Picture 4"/>
          <p:cNvPicPr>
            <a:picLocks noChangeAspect="1"/>
          </p:cNvPicPr>
          <p:nvPr/>
        </p:nvPicPr>
        <p:blipFill>
          <a:blip r:embed="rId5"/>
          <a:srcRect/>
          <a:stretch>
            <a:fillRect/>
          </a:stretch>
        </p:blipFill>
        <p:spPr>
          <a:xfrm>
            <a:off x="496526" y="3999942"/>
            <a:ext cx="7559376" cy="4926628"/>
          </a:xfrm>
          <a:prstGeom prst="rect">
            <a:avLst/>
          </a:prstGeom>
        </p:spPr>
      </p:pic>
      <p:sp>
        <p:nvSpPr>
          <p:cNvPr id="5" name="TextBox 5"/>
          <p:cNvSpPr txBox="1"/>
          <p:nvPr/>
        </p:nvSpPr>
        <p:spPr>
          <a:xfrm>
            <a:off x="4003289" y="1930908"/>
            <a:ext cx="10281422"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Panel Visualisasi 2 - Top 10 Genre</a:t>
            </a:r>
          </a:p>
        </p:txBody>
      </p:sp>
      <p:sp>
        <p:nvSpPr>
          <p:cNvPr id="6" name="TextBox 6"/>
          <p:cNvSpPr txBox="1"/>
          <p:nvPr/>
        </p:nvSpPr>
        <p:spPr>
          <a:xfrm>
            <a:off x="1876069" y="1087901"/>
            <a:ext cx="2664230" cy="285700"/>
          </a:xfrm>
          <a:prstGeom prst="rect">
            <a:avLst/>
          </a:prstGeom>
        </p:spPr>
        <p:txBody>
          <a:bodyPr lIns="0" tIns="0" rIns="0" bIns="0" rtlCol="0" anchor="t">
            <a:spAutoFit/>
          </a:bodyPr>
          <a:lstStyle/>
          <a:p>
            <a:pPr>
              <a:lnSpc>
                <a:spcPts val="2200"/>
              </a:lnSpc>
            </a:pPr>
            <a:r>
              <a:rPr lang="en-US" sz="2000">
                <a:solidFill>
                  <a:srgbClr val="000000"/>
                </a:solidFill>
                <a:latin typeface="Michroma Bold"/>
              </a:rPr>
              <a:t>Kelompok OLAF</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8345793" y="5778511"/>
            <a:ext cx="1108194" cy="505614"/>
          </a:xfrm>
          <a:prstGeom prst="rect">
            <a:avLst/>
          </a:prstGeom>
        </p:spPr>
      </p:pic>
      <p:sp>
        <p:nvSpPr>
          <p:cNvPr id="8" name="TextBox 8"/>
          <p:cNvSpPr txBox="1"/>
          <p:nvPr/>
        </p:nvSpPr>
        <p:spPr>
          <a:xfrm>
            <a:off x="6934237" y="2479488"/>
            <a:ext cx="3931307"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Word Count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pic>
        <p:nvPicPr>
          <p:cNvPr id="3" name="Picture 3"/>
          <p:cNvPicPr>
            <a:picLocks noChangeAspect="1"/>
          </p:cNvPicPr>
          <p:nvPr/>
        </p:nvPicPr>
        <p:blipFill>
          <a:blip r:embed="rId4"/>
          <a:srcRect/>
          <a:stretch>
            <a:fillRect/>
          </a:stretch>
        </p:blipFill>
        <p:spPr>
          <a:xfrm>
            <a:off x="10002264" y="4515714"/>
            <a:ext cx="7579409" cy="4183268"/>
          </a:xfrm>
          <a:prstGeom prst="rect">
            <a:avLst/>
          </a:prstGeom>
        </p:spPr>
      </p:pic>
      <p:pic>
        <p:nvPicPr>
          <p:cNvPr id="4" name="Picture 4"/>
          <p:cNvPicPr>
            <a:picLocks noChangeAspect="1"/>
          </p:cNvPicPr>
          <p:nvPr/>
        </p:nvPicPr>
        <p:blipFill>
          <a:blip r:embed="rId5"/>
          <a:srcRect/>
          <a:stretch>
            <a:fillRect/>
          </a:stretch>
        </p:blipFill>
        <p:spPr>
          <a:xfrm>
            <a:off x="706328" y="4533921"/>
            <a:ext cx="7537592" cy="4408615"/>
          </a:xfrm>
          <a:prstGeom prst="rect">
            <a:avLst/>
          </a:prstGeom>
        </p:spPr>
      </p:pic>
      <p:sp>
        <p:nvSpPr>
          <p:cNvPr id="5" name="TextBox 5"/>
          <p:cNvSpPr txBox="1"/>
          <p:nvPr/>
        </p:nvSpPr>
        <p:spPr>
          <a:xfrm>
            <a:off x="2193202" y="2075224"/>
            <a:ext cx="14322057"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Panel Visualisasi 3 - Revenue Publisher per Year</a:t>
            </a:r>
          </a:p>
        </p:txBody>
      </p:sp>
      <p:sp>
        <p:nvSpPr>
          <p:cNvPr id="6" name="TextBox 6"/>
          <p:cNvSpPr txBox="1"/>
          <p:nvPr/>
        </p:nvSpPr>
        <p:spPr>
          <a:xfrm>
            <a:off x="1876069" y="1087901"/>
            <a:ext cx="2664230" cy="285700"/>
          </a:xfrm>
          <a:prstGeom prst="rect">
            <a:avLst/>
          </a:prstGeom>
        </p:spPr>
        <p:txBody>
          <a:bodyPr lIns="0" tIns="0" rIns="0" bIns="0" rtlCol="0" anchor="t">
            <a:spAutoFit/>
          </a:bodyPr>
          <a:lstStyle/>
          <a:p>
            <a:pPr>
              <a:lnSpc>
                <a:spcPts val="2200"/>
              </a:lnSpc>
            </a:pPr>
            <a:r>
              <a:rPr lang="en-US" sz="2000">
                <a:solidFill>
                  <a:srgbClr val="000000"/>
                </a:solidFill>
                <a:latin typeface="Michroma Bold"/>
              </a:rPr>
              <a:t>Kelompok OLAF</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8507620" y="6022615"/>
            <a:ext cx="1281606" cy="584733"/>
          </a:xfrm>
          <a:prstGeom prst="rect">
            <a:avLst/>
          </a:prstGeom>
        </p:spPr>
      </p:pic>
      <p:sp>
        <p:nvSpPr>
          <p:cNvPr id="8" name="TextBox 8"/>
          <p:cNvSpPr txBox="1"/>
          <p:nvPr/>
        </p:nvSpPr>
        <p:spPr>
          <a:xfrm>
            <a:off x="6178186" y="2794900"/>
            <a:ext cx="5940475"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Stacked Area Chart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pic>
        <p:nvPicPr>
          <p:cNvPr id="3" name="Picture 3"/>
          <p:cNvPicPr>
            <a:picLocks noChangeAspect="1"/>
          </p:cNvPicPr>
          <p:nvPr/>
        </p:nvPicPr>
        <p:blipFill>
          <a:blip r:embed="rId4"/>
          <a:srcRect/>
          <a:stretch>
            <a:fillRect/>
          </a:stretch>
        </p:blipFill>
        <p:spPr>
          <a:xfrm>
            <a:off x="9196918" y="3975411"/>
            <a:ext cx="8764932" cy="477038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7772048" y="5680881"/>
            <a:ext cx="1087141" cy="496008"/>
          </a:xfrm>
          <a:prstGeom prst="rect">
            <a:avLst/>
          </a:prstGeom>
        </p:spPr>
      </p:pic>
      <p:pic>
        <p:nvPicPr>
          <p:cNvPr id="5" name="Picture 5"/>
          <p:cNvPicPr>
            <a:picLocks noChangeAspect="1"/>
          </p:cNvPicPr>
          <p:nvPr/>
        </p:nvPicPr>
        <p:blipFill>
          <a:blip r:embed="rId7"/>
          <a:srcRect/>
          <a:stretch>
            <a:fillRect/>
          </a:stretch>
        </p:blipFill>
        <p:spPr>
          <a:xfrm>
            <a:off x="648010" y="4230302"/>
            <a:ext cx="7357988" cy="4292159"/>
          </a:xfrm>
          <a:prstGeom prst="rect">
            <a:avLst/>
          </a:prstGeom>
        </p:spPr>
      </p:pic>
      <p:sp>
        <p:nvSpPr>
          <p:cNvPr id="6" name="TextBox 6"/>
          <p:cNvSpPr txBox="1"/>
          <p:nvPr/>
        </p:nvSpPr>
        <p:spPr>
          <a:xfrm>
            <a:off x="3208184" y="1913018"/>
            <a:ext cx="12303024"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Panel Visualisasi 4 - Game Sales Per Year</a:t>
            </a:r>
          </a:p>
        </p:txBody>
      </p:sp>
      <p:sp>
        <p:nvSpPr>
          <p:cNvPr id="7" name="TextBox 7"/>
          <p:cNvSpPr txBox="1"/>
          <p:nvPr/>
        </p:nvSpPr>
        <p:spPr>
          <a:xfrm>
            <a:off x="1876069" y="1087901"/>
            <a:ext cx="2664230" cy="285700"/>
          </a:xfrm>
          <a:prstGeom prst="rect">
            <a:avLst/>
          </a:prstGeom>
        </p:spPr>
        <p:txBody>
          <a:bodyPr lIns="0" tIns="0" rIns="0" bIns="0" rtlCol="0" anchor="t">
            <a:spAutoFit/>
          </a:bodyPr>
          <a:lstStyle/>
          <a:p>
            <a:pPr>
              <a:lnSpc>
                <a:spcPts val="2200"/>
              </a:lnSpc>
            </a:pPr>
            <a:r>
              <a:rPr lang="en-US" sz="2000">
                <a:solidFill>
                  <a:srgbClr val="000000"/>
                </a:solidFill>
                <a:latin typeface="Michroma Bold"/>
              </a:rPr>
              <a:t>Kelompok OLAF</a:t>
            </a:r>
          </a:p>
        </p:txBody>
      </p:sp>
      <p:sp>
        <p:nvSpPr>
          <p:cNvPr id="8" name="TextBox 8"/>
          <p:cNvSpPr txBox="1"/>
          <p:nvPr/>
        </p:nvSpPr>
        <p:spPr>
          <a:xfrm>
            <a:off x="7654314" y="2620351"/>
            <a:ext cx="3394686" cy="548580"/>
          </a:xfrm>
          <a:prstGeom prst="rect">
            <a:avLst/>
          </a:prstGeom>
        </p:spPr>
        <p:txBody>
          <a:bodyPr wrap="square" lIns="0" tIns="0" rIns="0" bIns="0" rtlCol="0" anchor="t">
            <a:spAutoFit/>
          </a:bodyPr>
          <a:lstStyle/>
          <a:p>
            <a:pPr>
              <a:lnSpc>
                <a:spcPts val="4320"/>
              </a:lnSpc>
            </a:pPr>
            <a:r>
              <a:rPr lang="en-US" sz="3600" dirty="0">
                <a:solidFill>
                  <a:srgbClr val="000000"/>
                </a:solidFill>
                <a:latin typeface="Michroma"/>
              </a:rPr>
              <a:t>Line Chart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pic>
        <p:nvPicPr>
          <p:cNvPr id="3" name="Picture 3"/>
          <p:cNvPicPr>
            <a:picLocks noChangeAspect="1"/>
          </p:cNvPicPr>
          <p:nvPr/>
        </p:nvPicPr>
        <p:blipFill>
          <a:blip r:embed="rId4"/>
          <a:srcRect t="7105" b="3099"/>
          <a:stretch>
            <a:fillRect/>
          </a:stretch>
        </p:blipFill>
        <p:spPr>
          <a:xfrm>
            <a:off x="742253" y="3862848"/>
            <a:ext cx="7197008" cy="4703582"/>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7939261" y="6016602"/>
            <a:ext cx="1065403" cy="486090"/>
          </a:xfrm>
          <a:prstGeom prst="rect">
            <a:avLst/>
          </a:prstGeom>
        </p:spPr>
      </p:pic>
      <p:pic>
        <p:nvPicPr>
          <p:cNvPr id="5" name="Picture 5"/>
          <p:cNvPicPr>
            <a:picLocks noChangeAspect="1"/>
          </p:cNvPicPr>
          <p:nvPr/>
        </p:nvPicPr>
        <p:blipFill>
          <a:blip r:embed="rId7"/>
          <a:srcRect l="5107"/>
          <a:stretch>
            <a:fillRect/>
          </a:stretch>
        </p:blipFill>
        <p:spPr>
          <a:xfrm>
            <a:off x="9144000" y="3862848"/>
            <a:ext cx="8401747" cy="4793597"/>
          </a:xfrm>
          <a:prstGeom prst="rect">
            <a:avLst/>
          </a:prstGeom>
        </p:spPr>
      </p:pic>
      <p:sp>
        <p:nvSpPr>
          <p:cNvPr id="6" name="TextBox 6"/>
          <p:cNvSpPr txBox="1"/>
          <p:nvPr/>
        </p:nvSpPr>
        <p:spPr>
          <a:xfrm>
            <a:off x="4106094" y="1659092"/>
            <a:ext cx="10075813"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Panel Visualisasi 5 - Best Platform</a:t>
            </a:r>
          </a:p>
        </p:txBody>
      </p:sp>
      <p:sp>
        <p:nvSpPr>
          <p:cNvPr id="7" name="TextBox 7"/>
          <p:cNvSpPr txBox="1"/>
          <p:nvPr/>
        </p:nvSpPr>
        <p:spPr>
          <a:xfrm>
            <a:off x="1876069" y="1087901"/>
            <a:ext cx="2664230" cy="285700"/>
          </a:xfrm>
          <a:prstGeom prst="rect">
            <a:avLst/>
          </a:prstGeom>
        </p:spPr>
        <p:txBody>
          <a:bodyPr lIns="0" tIns="0" rIns="0" bIns="0" rtlCol="0" anchor="t">
            <a:spAutoFit/>
          </a:bodyPr>
          <a:lstStyle/>
          <a:p>
            <a:pPr>
              <a:lnSpc>
                <a:spcPts val="2200"/>
              </a:lnSpc>
            </a:pPr>
            <a:r>
              <a:rPr lang="en-US" sz="2000">
                <a:solidFill>
                  <a:srgbClr val="000000"/>
                </a:solidFill>
                <a:latin typeface="Michroma Bold"/>
              </a:rPr>
              <a:t>Kelompok OLAF</a:t>
            </a:r>
          </a:p>
        </p:txBody>
      </p:sp>
      <p:sp>
        <p:nvSpPr>
          <p:cNvPr id="8" name="TextBox 8"/>
          <p:cNvSpPr txBox="1"/>
          <p:nvPr/>
        </p:nvSpPr>
        <p:spPr>
          <a:xfrm>
            <a:off x="7648501" y="2430984"/>
            <a:ext cx="2990999"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Bar Chart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68390">
            <a:off x="3580955" y="7442649"/>
            <a:ext cx="12649512" cy="8222182"/>
          </a:xfrm>
          <a:prstGeom prst="rect">
            <a:avLst/>
          </a:prstGeom>
        </p:spPr>
      </p:pic>
      <p:sp>
        <p:nvSpPr>
          <p:cNvPr id="3" name="TextBox 3"/>
          <p:cNvSpPr txBox="1"/>
          <p:nvPr/>
        </p:nvSpPr>
        <p:spPr>
          <a:xfrm>
            <a:off x="6156423" y="1651883"/>
            <a:ext cx="5975153"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Anggota Kelompok</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1028700"/>
            <a:ext cx="621054" cy="385053"/>
          </a:xfrm>
          <a:prstGeom prst="rect">
            <a:avLst/>
          </a:prstGeom>
        </p:spPr>
      </p:pic>
      <p:sp>
        <p:nvSpPr>
          <p:cNvPr id="5" name="TextBox 5"/>
          <p:cNvSpPr txBox="1"/>
          <p:nvPr/>
        </p:nvSpPr>
        <p:spPr>
          <a:xfrm>
            <a:off x="1876069" y="1087901"/>
            <a:ext cx="2664230" cy="285700"/>
          </a:xfrm>
          <a:prstGeom prst="rect">
            <a:avLst/>
          </a:prstGeom>
        </p:spPr>
        <p:txBody>
          <a:bodyPr lIns="0" tIns="0" rIns="0" bIns="0" rtlCol="0" anchor="t">
            <a:spAutoFit/>
          </a:bodyPr>
          <a:lstStyle/>
          <a:p>
            <a:pPr>
              <a:lnSpc>
                <a:spcPts val="2200"/>
              </a:lnSpc>
            </a:pPr>
            <a:r>
              <a:rPr lang="en-US" sz="2000">
                <a:solidFill>
                  <a:srgbClr val="000000"/>
                </a:solidFill>
                <a:latin typeface="Michroma Bold"/>
              </a:rPr>
              <a:t>Kelompok OLAF</a:t>
            </a:r>
          </a:p>
        </p:txBody>
      </p:sp>
      <p:grpSp>
        <p:nvGrpSpPr>
          <p:cNvPr id="6" name="Group 6"/>
          <p:cNvGrpSpPr/>
          <p:nvPr/>
        </p:nvGrpSpPr>
        <p:grpSpPr>
          <a:xfrm>
            <a:off x="12831140" y="5245194"/>
            <a:ext cx="3984837" cy="966348"/>
            <a:chOff x="0" y="0"/>
            <a:chExt cx="5313116" cy="1288465"/>
          </a:xfrm>
        </p:grpSpPr>
        <p:sp>
          <p:nvSpPr>
            <p:cNvPr id="7" name="TextBox 7"/>
            <p:cNvSpPr txBox="1"/>
            <p:nvPr/>
          </p:nvSpPr>
          <p:spPr>
            <a:xfrm>
              <a:off x="0" y="-66675"/>
              <a:ext cx="5313116" cy="676275"/>
            </a:xfrm>
            <a:prstGeom prst="rect">
              <a:avLst/>
            </a:prstGeom>
          </p:spPr>
          <p:txBody>
            <a:bodyPr lIns="0" tIns="0" rIns="0" bIns="0" rtlCol="0" anchor="t">
              <a:spAutoFit/>
            </a:bodyPr>
            <a:lstStyle/>
            <a:p>
              <a:pPr>
                <a:lnSpc>
                  <a:spcPts val="3899"/>
                </a:lnSpc>
              </a:pPr>
              <a:r>
                <a:rPr lang="en-US" sz="3000">
                  <a:solidFill>
                    <a:srgbClr val="000000"/>
                  </a:solidFill>
                  <a:latin typeface="Telegraf Medium"/>
                </a:rPr>
                <a:t>CINDY J. HUTAPEA</a:t>
              </a:r>
            </a:p>
          </p:txBody>
        </p:sp>
        <p:sp>
          <p:nvSpPr>
            <p:cNvPr id="8" name="TextBox 8"/>
            <p:cNvSpPr txBox="1"/>
            <p:nvPr/>
          </p:nvSpPr>
          <p:spPr>
            <a:xfrm>
              <a:off x="0" y="703048"/>
              <a:ext cx="5313116" cy="585417"/>
            </a:xfrm>
            <a:prstGeom prst="rect">
              <a:avLst/>
            </a:prstGeom>
          </p:spPr>
          <p:txBody>
            <a:bodyPr lIns="0" tIns="0" rIns="0" bIns="0" rtlCol="0" anchor="t">
              <a:spAutoFit/>
            </a:bodyPr>
            <a:lstStyle/>
            <a:p>
              <a:pPr>
                <a:lnSpc>
                  <a:spcPts val="3379"/>
                </a:lnSpc>
              </a:pPr>
              <a:r>
                <a:rPr lang="en-US" sz="2600">
                  <a:solidFill>
                    <a:srgbClr val="000000"/>
                  </a:solidFill>
                  <a:latin typeface="Telegraf"/>
                </a:rPr>
                <a:t>12S18051</a:t>
              </a:r>
            </a:p>
          </p:txBody>
        </p:sp>
      </p:grpSp>
      <p:grpSp>
        <p:nvGrpSpPr>
          <p:cNvPr id="9" name="Group 9"/>
          <p:cNvGrpSpPr>
            <a:grpSpLocks noChangeAspect="1"/>
          </p:cNvGrpSpPr>
          <p:nvPr/>
        </p:nvGrpSpPr>
        <p:grpSpPr>
          <a:xfrm>
            <a:off x="10541767" y="4503755"/>
            <a:ext cx="2117924" cy="2117915"/>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304" r="-7240" b="-6937"/>
              </a:stretch>
            </a:blipFill>
          </p:spPr>
        </p:sp>
      </p:grpSp>
      <p:grpSp>
        <p:nvGrpSpPr>
          <p:cNvPr id="11" name="Group 11"/>
          <p:cNvGrpSpPr/>
          <p:nvPr/>
        </p:nvGrpSpPr>
        <p:grpSpPr>
          <a:xfrm>
            <a:off x="12831140" y="7414075"/>
            <a:ext cx="3984837" cy="966348"/>
            <a:chOff x="0" y="0"/>
            <a:chExt cx="5313116" cy="1288465"/>
          </a:xfrm>
        </p:grpSpPr>
        <p:sp>
          <p:nvSpPr>
            <p:cNvPr id="12" name="TextBox 12"/>
            <p:cNvSpPr txBox="1"/>
            <p:nvPr/>
          </p:nvSpPr>
          <p:spPr>
            <a:xfrm>
              <a:off x="0" y="-66675"/>
              <a:ext cx="5313116" cy="676275"/>
            </a:xfrm>
            <a:prstGeom prst="rect">
              <a:avLst/>
            </a:prstGeom>
          </p:spPr>
          <p:txBody>
            <a:bodyPr lIns="0" tIns="0" rIns="0" bIns="0" rtlCol="0" anchor="t">
              <a:spAutoFit/>
            </a:bodyPr>
            <a:lstStyle/>
            <a:p>
              <a:pPr>
                <a:lnSpc>
                  <a:spcPts val="3899"/>
                </a:lnSpc>
              </a:pPr>
              <a:r>
                <a:rPr lang="en-US" sz="3000">
                  <a:solidFill>
                    <a:srgbClr val="000000"/>
                  </a:solidFill>
                  <a:latin typeface="Telegraf Medium"/>
                </a:rPr>
                <a:t>ESTER SIDABUTAR</a:t>
              </a:r>
            </a:p>
          </p:txBody>
        </p:sp>
        <p:sp>
          <p:nvSpPr>
            <p:cNvPr id="13" name="TextBox 13"/>
            <p:cNvSpPr txBox="1"/>
            <p:nvPr/>
          </p:nvSpPr>
          <p:spPr>
            <a:xfrm>
              <a:off x="0" y="703048"/>
              <a:ext cx="5313116" cy="585417"/>
            </a:xfrm>
            <a:prstGeom prst="rect">
              <a:avLst/>
            </a:prstGeom>
          </p:spPr>
          <p:txBody>
            <a:bodyPr lIns="0" tIns="0" rIns="0" bIns="0" rtlCol="0" anchor="t">
              <a:spAutoFit/>
            </a:bodyPr>
            <a:lstStyle/>
            <a:p>
              <a:pPr>
                <a:lnSpc>
                  <a:spcPts val="3379"/>
                </a:lnSpc>
              </a:pPr>
              <a:r>
                <a:rPr lang="en-US" sz="2600">
                  <a:solidFill>
                    <a:srgbClr val="000000"/>
                  </a:solidFill>
                  <a:latin typeface="Telegraf"/>
                </a:rPr>
                <a:t>12S18062</a:t>
              </a:r>
            </a:p>
          </p:txBody>
        </p:sp>
      </p:grpSp>
      <p:grpSp>
        <p:nvGrpSpPr>
          <p:cNvPr id="14" name="Group 14"/>
          <p:cNvGrpSpPr>
            <a:grpSpLocks noChangeAspect="1"/>
          </p:cNvGrpSpPr>
          <p:nvPr/>
        </p:nvGrpSpPr>
        <p:grpSpPr>
          <a:xfrm>
            <a:off x="10627492" y="7003947"/>
            <a:ext cx="1786611" cy="1786604"/>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grpSp>
        <p:nvGrpSpPr>
          <p:cNvPr id="16" name="Group 16"/>
          <p:cNvGrpSpPr/>
          <p:nvPr/>
        </p:nvGrpSpPr>
        <p:grpSpPr>
          <a:xfrm>
            <a:off x="4949294" y="5271304"/>
            <a:ext cx="3899112" cy="945560"/>
            <a:chOff x="0" y="0"/>
            <a:chExt cx="5198816" cy="1260746"/>
          </a:xfrm>
        </p:grpSpPr>
        <p:sp>
          <p:nvSpPr>
            <p:cNvPr id="17" name="TextBox 17"/>
            <p:cNvSpPr txBox="1"/>
            <p:nvPr/>
          </p:nvSpPr>
          <p:spPr>
            <a:xfrm>
              <a:off x="0" y="-66675"/>
              <a:ext cx="5198816" cy="663161"/>
            </a:xfrm>
            <a:prstGeom prst="rect">
              <a:avLst/>
            </a:prstGeom>
          </p:spPr>
          <p:txBody>
            <a:bodyPr lIns="0" tIns="0" rIns="0" bIns="0" rtlCol="0" anchor="t">
              <a:spAutoFit/>
            </a:bodyPr>
            <a:lstStyle/>
            <a:p>
              <a:pPr>
                <a:lnSpc>
                  <a:spcPts val="3816"/>
                </a:lnSpc>
              </a:pPr>
              <a:r>
                <a:rPr lang="en-US" sz="2935">
                  <a:solidFill>
                    <a:srgbClr val="000000"/>
                  </a:solidFill>
                  <a:latin typeface="Telegraf Medium"/>
                </a:rPr>
                <a:t>ALEX MARPAUNG</a:t>
              </a:r>
            </a:p>
          </p:txBody>
        </p:sp>
        <p:sp>
          <p:nvSpPr>
            <p:cNvPr id="18" name="TextBox 18"/>
            <p:cNvSpPr txBox="1"/>
            <p:nvPr/>
          </p:nvSpPr>
          <p:spPr>
            <a:xfrm>
              <a:off x="0" y="686694"/>
              <a:ext cx="5198816" cy="574053"/>
            </a:xfrm>
            <a:prstGeom prst="rect">
              <a:avLst/>
            </a:prstGeom>
          </p:spPr>
          <p:txBody>
            <a:bodyPr lIns="0" tIns="0" rIns="0" bIns="0" rtlCol="0" anchor="t">
              <a:spAutoFit/>
            </a:bodyPr>
            <a:lstStyle/>
            <a:p>
              <a:pPr>
                <a:lnSpc>
                  <a:spcPts val="3307"/>
                </a:lnSpc>
              </a:pPr>
              <a:r>
                <a:rPr lang="en-US" sz="2544">
                  <a:solidFill>
                    <a:srgbClr val="000000"/>
                  </a:solidFill>
                  <a:latin typeface="Telegraf"/>
                </a:rPr>
                <a:t>12S18022</a:t>
              </a:r>
            </a:p>
          </p:txBody>
        </p:sp>
      </p:grpSp>
      <p:grpSp>
        <p:nvGrpSpPr>
          <p:cNvPr id="19" name="Group 19"/>
          <p:cNvGrpSpPr>
            <a:grpSpLocks noChangeAspect="1"/>
          </p:cNvGrpSpPr>
          <p:nvPr/>
        </p:nvGrpSpPr>
        <p:grpSpPr>
          <a:xfrm>
            <a:off x="2745645" y="4835067"/>
            <a:ext cx="1786611" cy="1786604"/>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484" r="-484" b="-52074"/>
              </a:stretch>
            </a:blipFill>
          </p:spPr>
        </p:sp>
      </p:grpSp>
      <p:grpSp>
        <p:nvGrpSpPr>
          <p:cNvPr id="21" name="Group 21"/>
          <p:cNvGrpSpPr/>
          <p:nvPr/>
        </p:nvGrpSpPr>
        <p:grpSpPr>
          <a:xfrm>
            <a:off x="4949294" y="7414075"/>
            <a:ext cx="3984837" cy="966348"/>
            <a:chOff x="0" y="0"/>
            <a:chExt cx="5313116" cy="1288465"/>
          </a:xfrm>
        </p:grpSpPr>
        <p:sp>
          <p:nvSpPr>
            <p:cNvPr id="22" name="TextBox 22"/>
            <p:cNvSpPr txBox="1"/>
            <p:nvPr/>
          </p:nvSpPr>
          <p:spPr>
            <a:xfrm>
              <a:off x="0" y="-66675"/>
              <a:ext cx="5313116" cy="676275"/>
            </a:xfrm>
            <a:prstGeom prst="rect">
              <a:avLst/>
            </a:prstGeom>
          </p:spPr>
          <p:txBody>
            <a:bodyPr lIns="0" tIns="0" rIns="0" bIns="0" rtlCol="0" anchor="t">
              <a:spAutoFit/>
            </a:bodyPr>
            <a:lstStyle/>
            <a:p>
              <a:pPr>
                <a:lnSpc>
                  <a:spcPts val="3899"/>
                </a:lnSpc>
              </a:pPr>
              <a:r>
                <a:rPr lang="en-US" sz="3000">
                  <a:solidFill>
                    <a:srgbClr val="000000"/>
                  </a:solidFill>
                  <a:latin typeface="Telegraf Medium"/>
                </a:rPr>
                <a:t>AGUSTINA SILAEN</a:t>
              </a:r>
            </a:p>
          </p:txBody>
        </p:sp>
        <p:sp>
          <p:nvSpPr>
            <p:cNvPr id="23" name="TextBox 23"/>
            <p:cNvSpPr txBox="1"/>
            <p:nvPr/>
          </p:nvSpPr>
          <p:spPr>
            <a:xfrm>
              <a:off x="0" y="703048"/>
              <a:ext cx="5313116" cy="585417"/>
            </a:xfrm>
            <a:prstGeom prst="rect">
              <a:avLst/>
            </a:prstGeom>
          </p:spPr>
          <p:txBody>
            <a:bodyPr lIns="0" tIns="0" rIns="0" bIns="0" rtlCol="0" anchor="t">
              <a:spAutoFit/>
            </a:bodyPr>
            <a:lstStyle/>
            <a:p>
              <a:pPr>
                <a:lnSpc>
                  <a:spcPts val="3379"/>
                </a:lnSpc>
              </a:pPr>
              <a:r>
                <a:rPr lang="en-US" sz="2600">
                  <a:solidFill>
                    <a:srgbClr val="000000"/>
                  </a:solidFill>
                  <a:latin typeface="Telegraf"/>
                </a:rPr>
                <a:t>12S18023</a:t>
              </a:r>
            </a:p>
          </p:txBody>
        </p:sp>
      </p:grpSp>
      <p:grpSp>
        <p:nvGrpSpPr>
          <p:cNvPr id="24" name="Group 24"/>
          <p:cNvGrpSpPr>
            <a:grpSpLocks noChangeAspect="1"/>
          </p:cNvGrpSpPr>
          <p:nvPr/>
        </p:nvGrpSpPr>
        <p:grpSpPr>
          <a:xfrm>
            <a:off x="2745645" y="7003947"/>
            <a:ext cx="1786611" cy="1786604"/>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5000" b="-25000"/>
              </a:stretch>
            </a:blipFill>
          </p:spPr>
        </p:sp>
      </p:grpSp>
      <p:grpSp>
        <p:nvGrpSpPr>
          <p:cNvPr id="26" name="Group 26"/>
          <p:cNvGrpSpPr/>
          <p:nvPr/>
        </p:nvGrpSpPr>
        <p:grpSpPr>
          <a:xfrm>
            <a:off x="12745415" y="3169847"/>
            <a:ext cx="3984837" cy="966348"/>
            <a:chOff x="0" y="0"/>
            <a:chExt cx="5313116" cy="1288465"/>
          </a:xfrm>
        </p:grpSpPr>
        <p:sp>
          <p:nvSpPr>
            <p:cNvPr id="27" name="TextBox 27"/>
            <p:cNvSpPr txBox="1"/>
            <p:nvPr/>
          </p:nvSpPr>
          <p:spPr>
            <a:xfrm>
              <a:off x="0" y="-66675"/>
              <a:ext cx="5313116" cy="676275"/>
            </a:xfrm>
            <a:prstGeom prst="rect">
              <a:avLst/>
            </a:prstGeom>
          </p:spPr>
          <p:txBody>
            <a:bodyPr lIns="0" tIns="0" rIns="0" bIns="0" rtlCol="0" anchor="t">
              <a:spAutoFit/>
            </a:bodyPr>
            <a:lstStyle/>
            <a:p>
              <a:pPr>
                <a:lnSpc>
                  <a:spcPts val="3899"/>
                </a:lnSpc>
              </a:pPr>
              <a:r>
                <a:rPr lang="en-US" sz="3000">
                  <a:solidFill>
                    <a:srgbClr val="000000"/>
                  </a:solidFill>
                  <a:latin typeface="Telegraf Medium"/>
                </a:rPr>
                <a:t>ULION PARDEDE</a:t>
              </a:r>
            </a:p>
          </p:txBody>
        </p:sp>
        <p:sp>
          <p:nvSpPr>
            <p:cNvPr id="28" name="TextBox 28"/>
            <p:cNvSpPr txBox="1"/>
            <p:nvPr/>
          </p:nvSpPr>
          <p:spPr>
            <a:xfrm>
              <a:off x="0" y="703048"/>
              <a:ext cx="5313116" cy="585417"/>
            </a:xfrm>
            <a:prstGeom prst="rect">
              <a:avLst/>
            </a:prstGeom>
          </p:spPr>
          <p:txBody>
            <a:bodyPr lIns="0" tIns="0" rIns="0" bIns="0" rtlCol="0" anchor="t">
              <a:spAutoFit/>
            </a:bodyPr>
            <a:lstStyle/>
            <a:p>
              <a:pPr>
                <a:lnSpc>
                  <a:spcPts val="3379"/>
                </a:lnSpc>
              </a:pPr>
              <a:r>
                <a:rPr lang="en-US" sz="2600">
                  <a:solidFill>
                    <a:srgbClr val="000000"/>
                  </a:solidFill>
                  <a:latin typeface="Telegraf"/>
                </a:rPr>
                <a:t>12S18047</a:t>
              </a:r>
            </a:p>
          </p:txBody>
        </p:sp>
      </p:grpSp>
      <p:grpSp>
        <p:nvGrpSpPr>
          <p:cNvPr id="29" name="Group 29"/>
          <p:cNvGrpSpPr>
            <a:grpSpLocks noChangeAspect="1"/>
          </p:cNvGrpSpPr>
          <p:nvPr/>
        </p:nvGrpSpPr>
        <p:grpSpPr>
          <a:xfrm>
            <a:off x="10541767" y="2759720"/>
            <a:ext cx="1786611" cy="1786604"/>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5306" r="-25306"/>
              </a:stretch>
            </a:blipFill>
          </p:spPr>
        </p:sp>
      </p:grpSp>
      <p:grpSp>
        <p:nvGrpSpPr>
          <p:cNvPr id="31" name="Group 31"/>
          <p:cNvGrpSpPr/>
          <p:nvPr/>
        </p:nvGrpSpPr>
        <p:grpSpPr>
          <a:xfrm>
            <a:off x="4863569" y="3169847"/>
            <a:ext cx="3984837" cy="966348"/>
            <a:chOff x="0" y="0"/>
            <a:chExt cx="5313116" cy="1288465"/>
          </a:xfrm>
        </p:grpSpPr>
        <p:sp>
          <p:nvSpPr>
            <p:cNvPr id="32" name="TextBox 32"/>
            <p:cNvSpPr txBox="1"/>
            <p:nvPr/>
          </p:nvSpPr>
          <p:spPr>
            <a:xfrm>
              <a:off x="0" y="-66675"/>
              <a:ext cx="5313116" cy="676275"/>
            </a:xfrm>
            <a:prstGeom prst="rect">
              <a:avLst/>
            </a:prstGeom>
          </p:spPr>
          <p:txBody>
            <a:bodyPr lIns="0" tIns="0" rIns="0" bIns="0" rtlCol="0" anchor="t">
              <a:spAutoFit/>
            </a:bodyPr>
            <a:lstStyle/>
            <a:p>
              <a:pPr>
                <a:lnSpc>
                  <a:spcPts val="3899"/>
                </a:lnSpc>
              </a:pPr>
              <a:r>
                <a:rPr lang="en-US" sz="3000">
                  <a:solidFill>
                    <a:srgbClr val="000000"/>
                  </a:solidFill>
                  <a:latin typeface="Telegraf Medium"/>
                </a:rPr>
                <a:t>DELLA C TARIGAN</a:t>
              </a:r>
            </a:p>
          </p:txBody>
        </p:sp>
        <p:sp>
          <p:nvSpPr>
            <p:cNvPr id="33" name="TextBox 33"/>
            <p:cNvSpPr txBox="1"/>
            <p:nvPr/>
          </p:nvSpPr>
          <p:spPr>
            <a:xfrm>
              <a:off x="0" y="703048"/>
              <a:ext cx="5313116" cy="585417"/>
            </a:xfrm>
            <a:prstGeom prst="rect">
              <a:avLst/>
            </a:prstGeom>
          </p:spPr>
          <p:txBody>
            <a:bodyPr lIns="0" tIns="0" rIns="0" bIns="0" rtlCol="0" anchor="t">
              <a:spAutoFit/>
            </a:bodyPr>
            <a:lstStyle/>
            <a:p>
              <a:pPr>
                <a:lnSpc>
                  <a:spcPts val="3379"/>
                </a:lnSpc>
              </a:pPr>
              <a:r>
                <a:rPr lang="en-US" sz="2600">
                  <a:solidFill>
                    <a:srgbClr val="000000"/>
                  </a:solidFill>
                  <a:latin typeface="Telegraf"/>
                </a:rPr>
                <a:t>12S18015</a:t>
              </a:r>
            </a:p>
          </p:txBody>
        </p:sp>
      </p:grpSp>
      <p:grpSp>
        <p:nvGrpSpPr>
          <p:cNvPr id="34" name="Group 34"/>
          <p:cNvGrpSpPr>
            <a:grpSpLocks noChangeAspect="1"/>
          </p:cNvGrpSpPr>
          <p:nvPr/>
        </p:nvGrpSpPr>
        <p:grpSpPr>
          <a:xfrm>
            <a:off x="2435616" y="2428408"/>
            <a:ext cx="2117924" cy="2117915"/>
            <a:chOff x="0" y="0"/>
            <a:chExt cx="6350000" cy="6349975"/>
          </a:xfrm>
        </p:grpSpPr>
        <p:sp>
          <p:nvSpPr>
            <p:cNvPr id="35" name="Freeform 3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36293" r="-11761" b="-12636"/>
              </a:stretch>
            </a:blipFill>
          </p:spPr>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pic>
        <p:nvPicPr>
          <p:cNvPr id="3" name="Picture 3"/>
          <p:cNvPicPr>
            <a:picLocks noChangeAspect="1"/>
          </p:cNvPicPr>
          <p:nvPr/>
        </p:nvPicPr>
        <p:blipFill>
          <a:blip r:embed="rId4"/>
          <a:srcRect/>
          <a:stretch>
            <a:fillRect/>
          </a:stretch>
        </p:blipFill>
        <p:spPr>
          <a:xfrm>
            <a:off x="547280" y="3546503"/>
            <a:ext cx="8006789" cy="3686847"/>
          </a:xfrm>
          <a:prstGeom prst="rect">
            <a:avLst/>
          </a:prstGeom>
        </p:spPr>
      </p:pic>
      <p:pic>
        <p:nvPicPr>
          <p:cNvPr id="4" name="Picture 4"/>
          <p:cNvPicPr>
            <a:picLocks noChangeAspect="1"/>
          </p:cNvPicPr>
          <p:nvPr/>
        </p:nvPicPr>
        <p:blipFill>
          <a:blip r:embed="rId5"/>
          <a:srcRect/>
          <a:stretch>
            <a:fillRect/>
          </a:stretch>
        </p:blipFill>
        <p:spPr>
          <a:xfrm>
            <a:off x="9520341" y="3546503"/>
            <a:ext cx="8227612" cy="4167232"/>
          </a:xfrm>
          <a:prstGeom prst="rect">
            <a:avLst/>
          </a:prstGeom>
        </p:spPr>
      </p:pic>
      <p:sp>
        <p:nvSpPr>
          <p:cNvPr id="5" name="TextBox 5"/>
          <p:cNvSpPr txBox="1"/>
          <p:nvPr/>
        </p:nvSpPr>
        <p:spPr>
          <a:xfrm>
            <a:off x="5759651" y="1683376"/>
            <a:ext cx="7874496"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Panel Visualisasi Dasboard</a:t>
            </a:r>
          </a:p>
        </p:txBody>
      </p:sp>
      <p:sp>
        <p:nvSpPr>
          <p:cNvPr id="6" name="TextBox 6"/>
          <p:cNvSpPr txBox="1"/>
          <p:nvPr/>
        </p:nvSpPr>
        <p:spPr>
          <a:xfrm>
            <a:off x="1876069" y="1087901"/>
            <a:ext cx="2664230" cy="285700"/>
          </a:xfrm>
          <a:prstGeom prst="rect">
            <a:avLst/>
          </a:prstGeom>
        </p:spPr>
        <p:txBody>
          <a:bodyPr lIns="0" tIns="0" rIns="0" bIns="0" rtlCol="0" anchor="t">
            <a:spAutoFit/>
          </a:bodyPr>
          <a:lstStyle/>
          <a:p>
            <a:pPr>
              <a:lnSpc>
                <a:spcPts val="2200"/>
              </a:lnSpc>
            </a:pPr>
            <a:r>
              <a:rPr lang="en-US" sz="2000">
                <a:solidFill>
                  <a:srgbClr val="000000"/>
                </a:solidFill>
                <a:latin typeface="Michroma Bold"/>
              </a:rPr>
              <a:t>Kelompok OLAF</a:t>
            </a:r>
          </a:p>
        </p:txBody>
      </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8340478" y="5091807"/>
            <a:ext cx="1179863" cy="53831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0975" y="-456403"/>
            <a:ext cx="18609951" cy="11199807"/>
          </a:xfrm>
          <a:prstGeom prst="rect">
            <a:avLst/>
          </a:prstGeom>
        </p:spPr>
      </p:pic>
      <p:pic>
        <p:nvPicPr>
          <p:cNvPr id="3" name="Picture 3"/>
          <p:cNvPicPr>
            <a:picLocks noChangeAspect="1"/>
          </p:cNvPicPr>
          <p:nvPr/>
        </p:nvPicPr>
        <p:blipFill>
          <a:blip r:embed="rId4">
            <a:alphaModFix amt="67000"/>
          </a:blip>
          <a:srcRect/>
          <a:stretch>
            <a:fillRect/>
          </a:stretch>
        </p:blipFill>
        <p:spPr>
          <a:xfrm rot="-1168970">
            <a:off x="6305956" y="5899373"/>
            <a:ext cx="14151146" cy="9198245"/>
          </a:xfrm>
          <a:prstGeom prst="rect">
            <a:avLst/>
          </a:prstGeom>
        </p:spPr>
      </p:pic>
      <p:sp>
        <p:nvSpPr>
          <p:cNvPr id="4" name="AutoShape 4"/>
          <p:cNvSpPr/>
          <p:nvPr/>
        </p:nvSpPr>
        <p:spPr>
          <a:xfrm>
            <a:off x="1028700" y="2771584"/>
            <a:ext cx="10462746" cy="1031250"/>
          </a:xfrm>
          <a:prstGeom prst="rect">
            <a:avLst/>
          </a:prstGeom>
          <a:solidFill>
            <a:srgbClr val="393BE4"/>
          </a:solidFill>
        </p:spPr>
      </p:sp>
      <p:sp>
        <p:nvSpPr>
          <p:cNvPr id="5" name="AutoShape 5"/>
          <p:cNvSpPr/>
          <p:nvPr/>
        </p:nvSpPr>
        <p:spPr>
          <a:xfrm>
            <a:off x="1028700" y="2762059"/>
            <a:ext cx="10462746" cy="0"/>
          </a:xfrm>
          <a:prstGeom prst="line">
            <a:avLst/>
          </a:prstGeom>
          <a:ln w="9525" cap="rnd">
            <a:solidFill>
              <a:srgbClr val="76B5F6"/>
            </a:solidFill>
            <a:prstDash val="solid"/>
            <a:headEnd type="none" w="sm" len="sm"/>
            <a:tailEnd type="none" w="sm" len="sm"/>
          </a:ln>
        </p:spPr>
      </p:sp>
      <p:sp>
        <p:nvSpPr>
          <p:cNvPr id="6" name="TextBox 6"/>
          <p:cNvSpPr txBox="1"/>
          <p:nvPr/>
        </p:nvSpPr>
        <p:spPr>
          <a:xfrm>
            <a:off x="1028700" y="5263875"/>
            <a:ext cx="10462746" cy="1087636"/>
          </a:xfrm>
          <a:prstGeom prst="rect">
            <a:avLst/>
          </a:prstGeom>
        </p:spPr>
        <p:txBody>
          <a:bodyPr lIns="0" tIns="0" rIns="0" bIns="0" rtlCol="0" anchor="t">
            <a:spAutoFit/>
          </a:bodyPr>
          <a:lstStyle/>
          <a:p>
            <a:pPr>
              <a:lnSpc>
                <a:spcPts val="8640"/>
              </a:lnSpc>
            </a:pPr>
            <a:r>
              <a:rPr lang="en-US" sz="7200">
                <a:solidFill>
                  <a:srgbClr val="FFFFFF"/>
                </a:solidFill>
                <a:latin typeface="Michroma"/>
              </a:rPr>
              <a:t>EVALUASI</a:t>
            </a:r>
          </a:p>
        </p:txBody>
      </p:sp>
      <p:sp>
        <p:nvSpPr>
          <p:cNvPr id="7" name="AutoShape 7"/>
          <p:cNvSpPr/>
          <p:nvPr/>
        </p:nvSpPr>
        <p:spPr>
          <a:xfrm>
            <a:off x="1028700" y="3802835"/>
            <a:ext cx="10462746" cy="0"/>
          </a:xfrm>
          <a:prstGeom prst="line">
            <a:avLst/>
          </a:prstGeom>
          <a:ln w="9525" cap="rnd">
            <a:solidFill>
              <a:srgbClr val="76B5F6"/>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9" name="TextBox 9"/>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FFFFFF"/>
                </a:solidFill>
                <a:latin typeface="Michroma Bold"/>
              </a:rPr>
              <a:t>Kelompok OLAF</a:t>
            </a:r>
          </a:p>
        </p:txBody>
      </p:sp>
      <p:sp>
        <p:nvSpPr>
          <p:cNvPr id="10" name="AutoShape 10"/>
          <p:cNvSpPr/>
          <p:nvPr/>
        </p:nvSpPr>
        <p:spPr>
          <a:xfrm>
            <a:off x="1028700" y="8213688"/>
            <a:ext cx="10613473" cy="0"/>
          </a:xfrm>
          <a:prstGeom prst="line">
            <a:avLst/>
          </a:prstGeom>
          <a:ln w="9525" cap="rnd">
            <a:solidFill>
              <a:srgbClr val="76B5F6"/>
            </a:solidFill>
            <a:prstDash val="solid"/>
            <a:headEnd type="none" w="sm" len="sm"/>
            <a:tailEnd type="none" w="sm" len="sm"/>
          </a:ln>
        </p:spPr>
      </p:sp>
      <p:grpSp>
        <p:nvGrpSpPr>
          <p:cNvPr id="11" name="Group 11"/>
          <p:cNvGrpSpPr>
            <a:grpSpLocks noChangeAspect="1"/>
          </p:cNvGrpSpPr>
          <p:nvPr/>
        </p:nvGrpSpPr>
        <p:grpSpPr>
          <a:xfrm>
            <a:off x="12904150" y="1028700"/>
            <a:ext cx="4049502" cy="8229600"/>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7"/>
              <a:stretch>
                <a:fillRect l="-45" r="-45"/>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a:stretch>
                <a:fillRect l="-107032" r="-118475"/>
              </a:stretch>
            </a:blipFill>
          </p:spPr>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sp>
        <p:nvSpPr>
          <p:cNvPr id="3" name="TextBox 3"/>
          <p:cNvSpPr txBox="1"/>
          <p:nvPr/>
        </p:nvSpPr>
        <p:spPr>
          <a:xfrm>
            <a:off x="1876069" y="1087901"/>
            <a:ext cx="2664230" cy="285700"/>
          </a:xfrm>
          <a:prstGeom prst="rect">
            <a:avLst/>
          </a:prstGeom>
        </p:spPr>
        <p:txBody>
          <a:bodyPr lIns="0" tIns="0" rIns="0" bIns="0" rtlCol="0" anchor="t">
            <a:spAutoFit/>
          </a:bodyPr>
          <a:lstStyle/>
          <a:p>
            <a:pPr>
              <a:lnSpc>
                <a:spcPts val="2200"/>
              </a:lnSpc>
            </a:pPr>
            <a:r>
              <a:rPr lang="en-US" sz="2000">
                <a:solidFill>
                  <a:srgbClr val="000000"/>
                </a:solidFill>
                <a:latin typeface="Michroma Bold"/>
              </a:rPr>
              <a:t>Kelompok OLAF</a:t>
            </a:r>
          </a:p>
        </p:txBody>
      </p:sp>
      <p:sp>
        <p:nvSpPr>
          <p:cNvPr id="4" name="TextBox 4"/>
          <p:cNvSpPr txBox="1"/>
          <p:nvPr/>
        </p:nvSpPr>
        <p:spPr>
          <a:xfrm>
            <a:off x="1649754" y="3886178"/>
            <a:ext cx="15344958" cy="2929844"/>
          </a:xfrm>
          <a:prstGeom prst="rect">
            <a:avLst/>
          </a:prstGeom>
        </p:spPr>
        <p:txBody>
          <a:bodyPr lIns="0" tIns="0" rIns="0" bIns="0" rtlCol="0" anchor="t">
            <a:spAutoFit/>
          </a:bodyPr>
          <a:lstStyle/>
          <a:p>
            <a:pPr algn="just">
              <a:lnSpc>
                <a:spcPts val="3807"/>
              </a:lnSpc>
              <a:spcBef>
                <a:spcPct val="0"/>
              </a:spcBef>
            </a:pPr>
            <a:r>
              <a:rPr lang="en-US" sz="2928">
                <a:solidFill>
                  <a:srgbClr val="000000"/>
                </a:solidFill>
                <a:latin typeface="Telegraf"/>
              </a:rPr>
              <a:t>Visualisasi yang digunakan dalam proyek ini adalah Textual-Temporal. Evaluasi dikategorikan textual karena evaluasi dilakukan dengan menyimpulkan hasil visualisasi data di akhir implementasi. Sedangkan evaluasi temporal dilakukan dengan memahami data akhr implementasi dari waktu ke waktu. Jenis evaluasi Textual-Temporal yang dilakukan adalah dengan melakukan brainstorming antar kelompok untuk mendapatkan analisis berdasarkan data yang telah diperoleh sebelumnya. </a:t>
            </a:r>
          </a:p>
        </p:txBody>
      </p:sp>
      <p:sp>
        <p:nvSpPr>
          <p:cNvPr id="5" name="TextBox 5"/>
          <p:cNvSpPr txBox="1"/>
          <p:nvPr/>
        </p:nvSpPr>
        <p:spPr>
          <a:xfrm>
            <a:off x="8101619" y="2530058"/>
            <a:ext cx="2441228"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Evaluasi</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0975" y="-456403"/>
            <a:ext cx="18609951" cy="11199807"/>
          </a:xfrm>
          <a:prstGeom prst="rect">
            <a:avLst/>
          </a:prstGeom>
        </p:spPr>
      </p:pic>
      <p:pic>
        <p:nvPicPr>
          <p:cNvPr id="3" name="Picture 3"/>
          <p:cNvPicPr>
            <a:picLocks noChangeAspect="1"/>
          </p:cNvPicPr>
          <p:nvPr/>
        </p:nvPicPr>
        <p:blipFill>
          <a:blip r:embed="rId4">
            <a:alphaModFix amt="67000"/>
          </a:blip>
          <a:srcRect/>
          <a:stretch>
            <a:fillRect/>
          </a:stretch>
        </p:blipFill>
        <p:spPr>
          <a:xfrm rot="-1168970">
            <a:off x="6305956" y="5899373"/>
            <a:ext cx="14151146" cy="9198245"/>
          </a:xfrm>
          <a:prstGeom prst="rect">
            <a:avLst/>
          </a:prstGeom>
        </p:spPr>
      </p:pic>
      <p:sp>
        <p:nvSpPr>
          <p:cNvPr id="4" name="AutoShape 4"/>
          <p:cNvSpPr/>
          <p:nvPr/>
        </p:nvSpPr>
        <p:spPr>
          <a:xfrm>
            <a:off x="1028700" y="2771584"/>
            <a:ext cx="10462746" cy="1031250"/>
          </a:xfrm>
          <a:prstGeom prst="rect">
            <a:avLst/>
          </a:prstGeom>
          <a:solidFill>
            <a:srgbClr val="393BE4"/>
          </a:solidFill>
        </p:spPr>
      </p:sp>
      <p:sp>
        <p:nvSpPr>
          <p:cNvPr id="5" name="AutoShape 5"/>
          <p:cNvSpPr/>
          <p:nvPr/>
        </p:nvSpPr>
        <p:spPr>
          <a:xfrm>
            <a:off x="1028700" y="2762059"/>
            <a:ext cx="10462746" cy="0"/>
          </a:xfrm>
          <a:prstGeom prst="line">
            <a:avLst/>
          </a:prstGeom>
          <a:ln w="9525" cap="rnd">
            <a:solidFill>
              <a:srgbClr val="76B5F6"/>
            </a:solidFill>
            <a:prstDash val="solid"/>
            <a:headEnd type="none" w="sm" len="sm"/>
            <a:tailEnd type="none" w="sm" len="sm"/>
          </a:ln>
        </p:spPr>
      </p:sp>
      <p:sp>
        <p:nvSpPr>
          <p:cNvPr id="6" name="TextBox 6"/>
          <p:cNvSpPr txBox="1"/>
          <p:nvPr/>
        </p:nvSpPr>
        <p:spPr>
          <a:xfrm>
            <a:off x="1028700" y="4715294"/>
            <a:ext cx="10462746" cy="2184797"/>
          </a:xfrm>
          <a:prstGeom prst="rect">
            <a:avLst/>
          </a:prstGeom>
        </p:spPr>
        <p:txBody>
          <a:bodyPr lIns="0" tIns="0" rIns="0" bIns="0" rtlCol="0" anchor="t">
            <a:spAutoFit/>
          </a:bodyPr>
          <a:lstStyle/>
          <a:p>
            <a:pPr>
              <a:lnSpc>
                <a:spcPts val="8640"/>
              </a:lnSpc>
            </a:pPr>
            <a:r>
              <a:rPr lang="en-US" sz="7200">
                <a:solidFill>
                  <a:srgbClr val="FFFFFF"/>
                </a:solidFill>
                <a:latin typeface="Michroma"/>
              </a:rPr>
              <a:t>KESIMPULAN </a:t>
            </a:r>
          </a:p>
          <a:p>
            <a:pPr>
              <a:lnSpc>
                <a:spcPts val="8640"/>
              </a:lnSpc>
            </a:pPr>
            <a:r>
              <a:rPr lang="en-US" sz="7200">
                <a:solidFill>
                  <a:srgbClr val="FFFFFF"/>
                </a:solidFill>
                <a:latin typeface="Michroma"/>
              </a:rPr>
              <a:t>&amp; SARAN</a:t>
            </a:r>
          </a:p>
        </p:txBody>
      </p:sp>
      <p:sp>
        <p:nvSpPr>
          <p:cNvPr id="7" name="AutoShape 7"/>
          <p:cNvSpPr/>
          <p:nvPr/>
        </p:nvSpPr>
        <p:spPr>
          <a:xfrm>
            <a:off x="1028700" y="3802835"/>
            <a:ext cx="10462746" cy="0"/>
          </a:xfrm>
          <a:prstGeom prst="line">
            <a:avLst/>
          </a:prstGeom>
          <a:ln w="9525" cap="rnd">
            <a:solidFill>
              <a:srgbClr val="76B5F6"/>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9" name="TextBox 9"/>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FFFFFF"/>
                </a:solidFill>
                <a:latin typeface="Michroma Bold"/>
              </a:rPr>
              <a:t>Kelompok OLAF</a:t>
            </a:r>
          </a:p>
        </p:txBody>
      </p:sp>
      <p:sp>
        <p:nvSpPr>
          <p:cNvPr id="10" name="AutoShape 10"/>
          <p:cNvSpPr/>
          <p:nvPr/>
        </p:nvSpPr>
        <p:spPr>
          <a:xfrm>
            <a:off x="1028700" y="8213688"/>
            <a:ext cx="10613473" cy="0"/>
          </a:xfrm>
          <a:prstGeom prst="line">
            <a:avLst/>
          </a:prstGeom>
          <a:ln w="9525" cap="rnd">
            <a:solidFill>
              <a:srgbClr val="76B5F6"/>
            </a:solidFill>
            <a:prstDash val="solid"/>
            <a:headEnd type="none" w="sm" len="sm"/>
            <a:tailEnd type="none" w="sm" len="sm"/>
          </a:ln>
        </p:spPr>
      </p:sp>
      <p:grpSp>
        <p:nvGrpSpPr>
          <p:cNvPr id="11" name="Group 11"/>
          <p:cNvGrpSpPr>
            <a:grpSpLocks noChangeAspect="1"/>
          </p:cNvGrpSpPr>
          <p:nvPr/>
        </p:nvGrpSpPr>
        <p:grpSpPr>
          <a:xfrm>
            <a:off x="12904150" y="1028700"/>
            <a:ext cx="4049502" cy="8229600"/>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7"/>
              <a:stretch>
                <a:fillRect l="-45" r="-45"/>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a:stretch>
                <a:fillRect l="-107032" r="-118475"/>
              </a:stretch>
            </a:blipFill>
          </p:spPr>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39648" y="977372"/>
            <a:ext cx="3085966" cy="487710"/>
          </a:xfrm>
          <a:prstGeom prst="rect">
            <a:avLst/>
          </a:prstGeom>
        </p:spPr>
        <p:txBody>
          <a:bodyPr lIns="0" tIns="0" rIns="0" bIns="0" rtlCol="0" anchor="t">
            <a:spAutoFit/>
          </a:bodyPr>
          <a:lstStyle/>
          <a:p>
            <a:pPr algn="ctr">
              <a:lnSpc>
                <a:spcPts val="3840"/>
              </a:lnSpc>
            </a:pPr>
            <a:r>
              <a:rPr lang="en-US" sz="3200">
                <a:solidFill>
                  <a:srgbClr val="000000"/>
                </a:solidFill>
                <a:latin typeface="Michroma"/>
              </a:rPr>
              <a:t>Kesimpulan </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grpSp>
        <p:nvGrpSpPr>
          <p:cNvPr id="4" name="Group 4"/>
          <p:cNvGrpSpPr/>
          <p:nvPr/>
        </p:nvGrpSpPr>
        <p:grpSpPr>
          <a:xfrm>
            <a:off x="698790" y="1928967"/>
            <a:ext cx="7658377" cy="2738358"/>
            <a:chOff x="0" y="0"/>
            <a:chExt cx="10211170" cy="3651144"/>
          </a:xfrm>
        </p:grpSpPr>
        <p:sp>
          <p:nvSpPr>
            <p:cNvPr id="5" name="TextBox 5"/>
            <p:cNvSpPr txBox="1"/>
            <p:nvPr/>
          </p:nvSpPr>
          <p:spPr>
            <a:xfrm>
              <a:off x="1627027" y="-66675"/>
              <a:ext cx="8584142" cy="3717819"/>
            </a:xfrm>
            <a:prstGeom prst="rect">
              <a:avLst/>
            </a:prstGeom>
          </p:spPr>
          <p:txBody>
            <a:bodyPr lIns="0" tIns="0" rIns="0" bIns="0" rtlCol="0" anchor="t">
              <a:spAutoFit/>
            </a:bodyPr>
            <a:lstStyle/>
            <a:p>
              <a:pPr algn="just">
                <a:lnSpc>
                  <a:spcPts val="3639"/>
                </a:lnSpc>
              </a:pPr>
              <a:r>
                <a:rPr lang="en-US" sz="2799">
                  <a:solidFill>
                    <a:srgbClr val="000000"/>
                  </a:solidFill>
                  <a:latin typeface="Telegraf"/>
                </a:rPr>
                <a:t>Dengan adanya dashboard visualisasi Game Sales, Industri dapat menemukan informasi penting terkait Game Sales ini seperti publisher , platform dan lainnya.</a:t>
              </a:r>
            </a:p>
            <a:p>
              <a:pPr algn="just">
                <a:lnSpc>
                  <a:spcPts val="3639"/>
                </a:lnSpc>
              </a:pPr>
              <a:endParaRPr lang="en-US" sz="2799">
                <a:solidFill>
                  <a:srgbClr val="000000"/>
                </a:solidFill>
                <a:latin typeface="Telegraf"/>
              </a:endParaRPr>
            </a:p>
          </p:txBody>
        </p:sp>
        <p:sp>
          <p:nvSpPr>
            <p:cNvPr id="6" name="TextBox 6"/>
            <p:cNvSpPr txBox="1"/>
            <p:nvPr/>
          </p:nvSpPr>
          <p:spPr>
            <a:xfrm>
              <a:off x="0" y="0"/>
              <a:ext cx="1090247"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01</a:t>
              </a:r>
            </a:p>
          </p:txBody>
        </p:sp>
      </p:grpSp>
      <p:grpSp>
        <p:nvGrpSpPr>
          <p:cNvPr id="7" name="Group 7"/>
          <p:cNvGrpSpPr/>
          <p:nvPr/>
        </p:nvGrpSpPr>
        <p:grpSpPr>
          <a:xfrm>
            <a:off x="10020809" y="2896722"/>
            <a:ext cx="7238491" cy="3928095"/>
            <a:chOff x="0" y="0"/>
            <a:chExt cx="9651322" cy="5237460"/>
          </a:xfrm>
        </p:grpSpPr>
        <p:sp>
          <p:nvSpPr>
            <p:cNvPr id="8" name="TextBox 8"/>
            <p:cNvSpPr txBox="1"/>
            <p:nvPr/>
          </p:nvSpPr>
          <p:spPr>
            <a:xfrm>
              <a:off x="1537822" y="-71140"/>
              <a:ext cx="8113500" cy="5308600"/>
            </a:xfrm>
            <a:prstGeom prst="rect">
              <a:avLst/>
            </a:prstGeom>
          </p:spPr>
          <p:txBody>
            <a:bodyPr lIns="0" tIns="0" rIns="0" bIns="0" rtlCol="0" anchor="t">
              <a:spAutoFit/>
            </a:bodyPr>
            <a:lstStyle/>
            <a:p>
              <a:pPr>
                <a:lnSpc>
                  <a:spcPts val="3900"/>
                </a:lnSpc>
              </a:pPr>
              <a:r>
                <a:rPr lang="en-US" sz="3000">
                  <a:solidFill>
                    <a:srgbClr val="FFFFFF"/>
                  </a:solidFill>
                  <a:latin typeface="Telegraf"/>
                </a:rPr>
                <a:t>Bagi</a:t>
              </a:r>
              <a:r>
                <a:rPr lang="en-US" sz="2999">
                  <a:solidFill>
                    <a:srgbClr val="FFFFFF"/>
                  </a:solidFill>
                  <a:latin typeface="Telegraf"/>
                </a:rPr>
                <a:t> Mahasiswa </a:t>
              </a:r>
            </a:p>
            <a:p>
              <a:pPr>
                <a:lnSpc>
                  <a:spcPts val="3900"/>
                </a:lnSpc>
              </a:pPr>
              <a:endParaRPr lang="en-US" sz="2999">
                <a:solidFill>
                  <a:srgbClr val="FFFFFF"/>
                </a:solidFill>
                <a:latin typeface="Telegraf"/>
              </a:endParaRPr>
            </a:p>
            <a:p>
              <a:pPr>
                <a:lnSpc>
                  <a:spcPts val="3900"/>
                </a:lnSpc>
              </a:pPr>
              <a:r>
                <a:rPr lang="en-US" sz="2999">
                  <a:solidFill>
                    <a:srgbClr val="FFFFFF"/>
                  </a:solidFill>
                  <a:latin typeface="Telegraf"/>
                </a:rPr>
                <a:t>Diharapkan memberikan wawasan serta pengetahuan dalam menerapkan visualisasi data dengan menggunakan tools yaitu Tableau.</a:t>
              </a:r>
            </a:p>
            <a:p>
              <a:pPr>
                <a:lnSpc>
                  <a:spcPts val="3899"/>
                </a:lnSpc>
              </a:pPr>
              <a:endParaRPr lang="en-US" sz="2999">
                <a:solidFill>
                  <a:srgbClr val="FFFFFF"/>
                </a:solidFill>
                <a:latin typeface="Telegraf"/>
              </a:endParaRPr>
            </a:p>
          </p:txBody>
        </p:sp>
        <p:sp>
          <p:nvSpPr>
            <p:cNvPr id="9" name="TextBox 9"/>
            <p:cNvSpPr txBox="1"/>
            <p:nvPr/>
          </p:nvSpPr>
          <p:spPr>
            <a:xfrm>
              <a:off x="0" y="0"/>
              <a:ext cx="1030472" cy="467320"/>
            </a:xfrm>
            <a:prstGeom prst="rect">
              <a:avLst/>
            </a:prstGeom>
          </p:spPr>
          <p:txBody>
            <a:bodyPr lIns="0" tIns="0" rIns="0" bIns="0" rtlCol="0" anchor="t">
              <a:spAutoFit/>
            </a:bodyPr>
            <a:lstStyle/>
            <a:p>
              <a:pPr algn="ctr">
                <a:lnSpc>
                  <a:spcPts val="2759"/>
                </a:lnSpc>
              </a:pPr>
              <a:r>
                <a:rPr lang="en-US" sz="2299">
                  <a:solidFill>
                    <a:srgbClr val="FFFFFF"/>
                  </a:solidFill>
                  <a:latin typeface="Michroma"/>
                </a:rPr>
                <a:t>02</a:t>
              </a:r>
            </a:p>
          </p:txBody>
        </p:sp>
      </p:grpSp>
      <p:sp>
        <p:nvSpPr>
          <p:cNvPr id="10" name="TextBox 10"/>
          <p:cNvSpPr txBox="1"/>
          <p:nvPr/>
        </p:nvSpPr>
        <p:spPr>
          <a:xfrm>
            <a:off x="9798703" y="1028700"/>
            <a:ext cx="3085966" cy="487710"/>
          </a:xfrm>
          <a:prstGeom prst="rect">
            <a:avLst/>
          </a:prstGeom>
        </p:spPr>
        <p:txBody>
          <a:bodyPr lIns="0" tIns="0" rIns="0" bIns="0" rtlCol="0" anchor="t">
            <a:spAutoFit/>
          </a:bodyPr>
          <a:lstStyle/>
          <a:p>
            <a:pPr algn="ctr">
              <a:lnSpc>
                <a:spcPts val="3840"/>
              </a:lnSpc>
            </a:pPr>
            <a:r>
              <a:rPr lang="en-US" sz="3200">
                <a:solidFill>
                  <a:srgbClr val="000000"/>
                </a:solidFill>
                <a:latin typeface="Michroma"/>
              </a:rPr>
              <a:t>Saran </a:t>
            </a:r>
          </a:p>
        </p:txBody>
      </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488176" y="1080028"/>
            <a:ext cx="621054" cy="385053"/>
          </a:xfrm>
          <a:prstGeom prst="rect">
            <a:avLst/>
          </a:prstGeom>
        </p:spPr>
      </p:pic>
      <p:grpSp>
        <p:nvGrpSpPr>
          <p:cNvPr id="12" name="Group 12"/>
          <p:cNvGrpSpPr/>
          <p:nvPr/>
        </p:nvGrpSpPr>
        <p:grpSpPr>
          <a:xfrm>
            <a:off x="698790" y="4860770"/>
            <a:ext cx="7658377" cy="2276038"/>
            <a:chOff x="0" y="0"/>
            <a:chExt cx="10211170" cy="3034718"/>
          </a:xfrm>
        </p:grpSpPr>
        <p:sp>
          <p:nvSpPr>
            <p:cNvPr id="13" name="TextBox 13"/>
            <p:cNvSpPr txBox="1"/>
            <p:nvPr/>
          </p:nvSpPr>
          <p:spPr>
            <a:xfrm>
              <a:off x="1627027" y="-66675"/>
              <a:ext cx="8584142" cy="3101393"/>
            </a:xfrm>
            <a:prstGeom prst="rect">
              <a:avLst/>
            </a:prstGeom>
          </p:spPr>
          <p:txBody>
            <a:bodyPr lIns="0" tIns="0" rIns="0" bIns="0" rtlCol="0" anchor="t">
              <a:spAutoFit/>
            </a:bodyPr>
            <a:lstStyle/>
            <a:p>
              <a:pPr algn="just">
                <a:lnSpc>
                  <a:spcPts val="3639"/>
                </a:lnSpc>
              </a:pPr>
              <a:r>
                <a:rPr lang="en-US" sz="2799">
                  <a:solidFill>
                    <a:srgbClr val="000000"/>
                  </a:solidFill>
                  <a:latin typeface="Telegraf"/>
                </a:rPr>
                <a:t>Dashboard Game Sales yang sudah dibangun menggunakan tools tableau telah menampilkan informasi mengenai tren game keuntungan.  </a:t>
              </a:r>
            </a:p>
            <a:p>
              <a:pPr>
                <a:lnSpc>
                  <a:spcPts val="3639"/>
                </a:lnSpc>
              </a:pPr>
              <a:endParaRPr lang="en-US" sz="2799">
                <a:solidFill>
                  <a:srgbClr val="000000"/>
                </a:solidFill>
                <a:latin typeface="Telegraf"/>
              </a:endParaRPr>
            </a:p>
          </p:txBody>
        </p:sp>
        <p:sp>
          <p:nvSpPr>
            <p:cNvPr id="14" name="TextBox 14"/>
            <p:cNvSpPr txBox="1"/>
            <p:nvPr/>
          </p:nvSpPr>
          <p:spPr>
            <a:xfrm>
              <a:off x="0" y="0"/>
              <a:ext cx="1090247" cy="467320"/>
            </a:xfrm>
            <a:prstGeom prst="rect">
              <a:avLst/>
            </a:prstGeom>
          </p:spPr>
          <p:txBody>
            <a:bodyPr lIns="0" tIns="0" rIns="0" bIns="0" rtlCol="0" anchor="t">
              <a:spAutoFit/>
            </a:bodyPr>
            <a:lstStyle/>
            <a:p>
              <a:pPr algn="ctr">
                <a:lnSpc>
                  <a:spcPts val="2759"/>
                </a:lnSpc>
              </a:pPr>
              <a:r>
                <a:rPr lang="en-US" sz="2300">
                  <a:solidFill>
                    <a:srgbClr val="000000"/>
                  </a:solidFill>
                  <a:latin typeface="Michroma"/>
                </a:rPr>
                <a:t>02</a:t>
              </a:r>
            </a:p>
          </p:txBody>
        </p:sp>
      </p:grpSp>
      <p:grpSp>
        <p:nvGrpSpPr>
          <p:cNvPr id="15" name="Group 15"/>
          <p:cNvGrpSpPr/>
          <p:nvPr/>
        </p:nvGrpSpPr>
        <p:grpSpPr>
          <a:xfrm>
            <a:off x="698790" y="7427635"/>
            <a:ext cx="7658377" cy="3662998"/>
            <a:chOff x="0" y="0"/>
            <a:chExt cx="10211170" cy="4883997"/>
          </a:xfrm>
        </p:grpSpPr>
        <p:sp>
          <p:nvSpPr>
            <p:cNvPr id="16" name="TextBox 16"/>
            <p:cNvSpPr txBox="1"/>
            <p:nvPr/>
          </p:nvSpPr>
          <p:spPr>
            <a:xfrm>
              <a:off x="1627027" y="-66675"/>
              <a:ext cx="8584142" cy="4950672"/>
            </a:xfrm>
            <a:prstGeom prst="rect">
              <a:avLst/>
            </a:prstGeom>
          </p:spPr>
          <p:txBody>
            <a:bodyPr lIns="0" tIns="0" rIns="0" bIns="0" rtlCol="0" anchor="t">
              <a:spAutoFit/>
            </a:bodyPr>
            <a:lstStyle/>
            <a:p>
              <a:pPr algn="just">
                <a:lnSpc>
                  <a:spcPts val="3639"/>
                </a:lnSpc>
              </a:pPr>
              <a:r>
                <a:rPr lang="en-US" sz="2799">
                  <a:solidFill>
                    <a:srgbClr val="000000"/>
                  </a:solidFill>
                  <a:latin typeface="Telegraf"/>
                </a:rPr>
                <a:t>Dengan adanya dashboard Game Sales ini dapat membantu industri dalam mengetahui informasi mengenai Tren gam sehingga Industri dapat mengambil keputusan yang tepat. </a:t>
              </a:r>
            </a:p>
            <a:p>
              <a:pPr>
                <a:lnSpc>
                  <a:spcPts val="3639"/>
                </a:lnSpc>
              </a:pPr>
              <a:endParaRPr lang="en-US" sz="2799">
                <a:solidFill>
                  <a:srgbClr val="000000"/>
                </a:solidFill>
                <a:latin typeface="Telegraf"/>
              </a:endParaRPr>
            </a:p>
            <a:p>
              <a:pPr>
                <a:lnSpc>
                  <a:spcPts val="3639"/>
                </a:lnSpc>
              </a:pPr>
              <a:endParaRPr lang="en-US" sz="2799">
                <a:solidFill>
                  <a:srgbClr val="000000"/>
                </a:solidFill>
                <a:latin typeface="Telegraf"/>
              </a:endParaRPr>
            </a:p>
          </p:txBody>
        </p:sp>
        <p:sp>
          <p:nvSpPr>
            <p:cNvPr id="17" name="TextBox 17"/>
            <p:cNvSpPr txBox="1"/>
            <p:nvPr/>
          </p:nvSpPr>
          <p:spPr>
            <a:xfrm>
              <a:off x="0" y="0"/>
              <a:ext cx="1090247" cy="467320"/>
            </a:xfrm>
            <a:prstGeom prst="rect">
              <a:avLst/>
            </a:prstGeom>
          </p:spPr>
          <p:txBody>
            <a:bodyPr lIns="0" tIns="0" rIns="0" bIns="0" rtlCol="0" anchor="t">
              <a:spAutoFit/>
            </a:bodyPr>
            <a:lstStyle/>
            <a:p>
              <a:pPr algn="ctr">
                <a:lnSpc>
                  <a:spcPts val="2759"/>
                </a:lnSpc>
              </a:pPr>
              <a:r>
                <a:rPr lang="en-US" sz="2300">
                  <a:solidFill>
                    <a:srgbClr val="000000"/>
                  </a:solidFill>
                  <a:latin typeface="Michroma"/>
                </a:rPr>
                <a:t>03</a:t>
              </a:r>
            </a:p>
          </p:txBody>
        </p:sp>
      </p:grpSp>
      <p:grpSp>
        <p:nvGrpSpPr>
          <p:cNvPr id="18" name="Group 18"/>
          <p:cNvGrpSpPr/>
          <p:nvPr/>
        </p:nvGrpSpPr>
        <p:grpSpPr>
          <a:xfrm>
            <a:off x="10020809" y="1870533"/>
            <a:ext cx="7746797" cy="2003504"/>
            <a:chOff x="0" y="-66675"/>
            <a:chExt cx="10329063" cy="2671339"/>
          </a:xfrm>
        </p:grpSpPr>
        <p:sp>
          <p:nvSpPr>
            <p:cNvPr id="19" name="TextBox 19"/>
            <p:cNvSpPr txBox="1"/>
            <p:nvPr/>
          </p:nvSpPr>
          <p:spPr>
            <a:xfrm>
              <a:off x="1894643" y="-66675"/>
              <a:ext cx="8434420" cy="2671339"/>
            </a:xfrm>
            <a:prstGeom prst="rect">
              <a:avLst/>
            </a:prstGeom>
          </p:spPr>
          <p:txBody>
            <a:bodyPr wrap="square" lIns="0" tIns="0" rIns="0" bIns="0" rtlCol="0" anchor="t">
              <a:spAutoFit/>
            </a:bodyPr>
            <a:lstStyle/>
            <a:p>
              <a:pPr algn="just">
                <a:lnSpc>
                  <a:spcPts val="3639"/>
                </a:lnSpc>
              </a:pPr>
              <a:r>
                <a:rPr lang="en-US" sz="2799" dirty="0" err="1">
                  <a:solidFill>
                    <a:srgbClr val="000000"/>
                  </a:solidFill>
                  <a:latin typeface="Telegraf"/>
                </a:rPr>
                <a:t>Sebaiknya</a:t>
              </a:r>
              <a:r>
                <a:rPr lang="en-US" sz="2799" dirty="0">
                  <a:solidFill>
                    <a:srgbClr val="000000"/>
                  </a:solidFill>
                  <a:latin typeface="Telegraf"/>
                </a:rPr>
                <a:t> </a:t>
              </a:r>
              <a:r>
                <a:rPr lang="en-US" sz="2799" dirty="0" err="1">
                  <a:solidFill>
                    <a:srgbClr val="000000"/>
                  </a:solidFill>
                  <a:latin typeface="Telegraf"/>
                </a:rPr>
                <a:t>perlu</a:t>
              </a:r>
              <a:r>
                <a:rPr lang="en-US" sz="2799" dirty="0">
                  <a:solidFill>
                    <a:srgbClr val="000000"/>
                  </a:solidFill>
                  <a:latin typeface="Telegraf"/>
                </a:rPr>
                <a:t> </a:t>
              </a:r>
              <a:r>
                <a:rPr lang="en-US" sz="2799" dirty="0" err="1">
                  <a:solidFill>
                    <a:srgbClr val="000000"/>
                  </a:solidFill>
                  <a:latin typeface="Telegraf"/>
                </a:rPr>
                <a:t>memperhatikan</a:t>
              </a:r>
              <a:r>
                <a:rPr lang="en-US" sz="2799" dirty="0">
                  <a:solidFill>
                    <a:srgbClr val="000000"/>
                  </a:solidFill>
                  <a:latin typeface="Telegraf"/>
                </a:rPr>
                <a:t> </a:t>
              </a:r>
              <a:r>
                <a:rPr lang="en-US" sz="2799" dirty="0" err="1">
                  <a:solidFill>
                    <a:srgbClr val="000000"/>
                  </a:solidFill>
                  <a:latin typeface="Telegraf"/>
                </a:rPr>
                <a:t>isi</a:t>
              </a:r>
              <a:r>
                <a:rPr lang="en-US" sz="2799" dirty="0">
                  <a:solidFill>
                    <a:srgbClr val="000000"/>
                  </a:solidFill>
                  <a:latin typeface="Telegraf"/>
                </a:rPr>
                <a:t> </a:t>
              </a:r>
              <a:r>
                <a:rPr lang="en-US" sz="2799" dirty="0" err="1">
                  <a:solidFill>
                    <a:srgbClr val="000000"/>
                  </a:solidFill>
                  <a:latin typeface="Telegraf"/>
                </a:rPr>
                <a:t>dan</a:t>
              </a:r>
              <a:r>
                <a:rPr lang="en-US" sz="2799" dirty="0">
                  <a:solidFill>
                    <a:srgbClr val="000000"/>
                  </a:solidFill>
                  <a:latin typeface="Telegraf"/>
                </a:rPr>
                <a:t> </a:t>
              </a:r>
              <a:r>
                <a:rPr lang="en-US" sz="2799" dirty="0" err="1">
                  <a:solidFill>
                    <a:srgbClr val="000000"/>
                  </a:solidFill>
                  <a:latin typeface="Telegraf"/>
                </a:rPr>
                <a:t>kekompleksan</a:t>
              </a:r>
              <a:r>
                <a:rPr lang="en-US" sz="2799" dirty="0">
                  <a:solidFill>
                    <a:srgbClr val="000000"/>
                  </a:solidFill>
                  <a:latin typeface="Telegraf"/>
                </a:rPr>
                <a:t> </a:t>
              </a:r>
              <a:r>
                <a:rPr lang="en-US" sz="2799" dirty="0" err="1">
                  <a:solidFill>
                    <a:srgbClr val="000000"/>
                  </a:solidFill>
                  <a:latin typeface="Telegraf"/>
                </a:rPr>
                <a:t>dari</a:t>
              </a:r>
              <a:r>
                <a:rPr lang="en-US" sz="2799" dirty="0">
                  <a:solidFill>
                    <a:srgbClr val="000000"/>
                  </a:solidFill>
                  <a:latin typeface="Telegraf"/>
                </a:rPr>
                <a:t> dataset</a:t>
              </a:r>
            </a:p>
            <a:p>
              <a:pPr>
                <a:lnSpc>
                  <a:spcPts val="2079"/>
                </a:lnSpc>
              </a:pPr>
              <a:endParaRPr lang="en-US" sz="2799" dirty="0">
                <a:solidFill>
                  <a:srgbClr val="000000"/>
                </a:solidFill>
                <a:latin typeface="Telegraf"/>
              </a:endParaRPr>
            </a:p>
            <a:p>
              <a:pPr>
                <a:lnSpc>
                  <a:spcPts val="2079"/>
                </a:lnSpc>
              </a:pPr>
              <a:endParaRPr lang="en-US" sz="2799" dirty="0">
                <a:solidFill>
                  <a:srgbClr val="000000"/>
                </a:solidFill>
                <a:latin typeface="Telegraf"/>
              </a:endParaRPr>
            </a:p>
            <a:p>
              <a:pPr>
                <a:lnSpc>
                  <a:spcPts val="2079"/>
                </a:lnSpc>
              </a:pPr>
              <a:endParaRPr lang="en-US" sz="2799" dirty="0">
                <a:solidFill>
                  <a:srgbClr val="000000"/>
                </a:solidFill>
                <a:latin typeface="Telegraf"/>
              </a:endParaRPr>
            </a:p>
            <a:p>
              <a:pPr>
                <a:lnSpc>
                  <a:spcPts val="2079"/>
                </a:lnSpc>
              </a:pPr>
              <a:endParaRPr lang="en-US" sz="2799" dirty="0">
                <a:solidFill>
                  <a:srgbClr val="000000"/>
                </a:solidFill>
                <a:latin typeface="Telegraf"/>
              </a:endParaRPr>
            </a:p>
          </p:txBody>
        </p:sp>
        <p:sp>
          <p:nvSpPr>
            <p:cNvPr id="20" name="TextBox 20"/>
            <p:cNvSpPr txBox="1"/>
            <p:nvPr/>
          </p:nvSpPr>
          <p:spPr>
            <a:xfrm>
              <a:off x="0" y="0"/>
              <a:ext cx="1269572"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01</a:t>
              </a:r>
            </a:p>
          </p:txBody>
        </p:sp>
      </p:grpSp>
      <p:grpSp>
        <p:nvGrpSpPr>
          <p:cNvPr id="21" name="Group 21"/>
          <p:cNvGrpSpPr/>
          <p:nvPr/>
        </p:nvGrpSpPr>
        <p:grpSpPr>
          <a:xfrm>
            <a:off x="10109230" y="3543890"/>
            <a:ext cx="7658377" cy="3200678"/>
            <a:chOff x="0" y="0"/>
            <a:chExt cx="10211170" cy="4267571"/>
          </a:xfrm>
        </p:grpSpPr>
        <p:sp>
          <p:nvSpPr>
            <p:cNvPr id="22" name="TextBox 22"/>
            <p:cNvSpPr txBox="1"/>
            <p:nvPr/>
          </p:nvSpPr>
          <p:spPr>
            <a:xfrm>
              <a:off x="1627027" y="-66675"/>
              <a:ext cx="8584142" cy="4334246"/>
            </a:xfrm>
            <a:prstGeom prst="rect">
              <a:avLst/>
            </a:prstGeom>
          </p:spPr>
          <p:txBody>
            <a:bodyPr lIns="0" tIns="0" rIns="0" bIns="0" rtlCol="0" anchor="t">
              <a:spAutoFit/>
            </a:bodyPr>
            <a:lstStyle/>
            <a:p>
              <a:pPr algn="just">
                <a:lnSpc>
                  <a:spcPts val="3639"/>
                </a:lnSpc>
              </a:pPr>
              <a:r>
                <a:rPr lang="en-US" sz="2799">
                  <a:solidFill>
                    <a:srgbClr val="000000"/>
                  </a:solidFill>
                  <a:latin typeface="Telegraf"/>
                </a:rPr>
                <a:t>Dalam membangun idiom visualisasi, kita sebaiknya memahami dengan baik framework what, why, how. Agar informasi yang disampaikan dapat ditangkap dengan baik oleh pengguna.</a:t>
              </a:r>
            </a:p>
            <a:p>
              <a:pPr algn="just">
                <a:lnSpc>
                  <a:spcPts val="3639"/>
                </a:lnSpc>
              </a:pPr>
              <a:endParaRPr lang="en-US" sz="2799">
                <a:solidFill>
                  <a:srgbClr val="000000"/>
                </a:solidFill>
                <a:latin typeface="Telegraf"/>
              </a:endParaRPr>
            </a:p>
            <a:p>
              <a:pPr algn="just">
                <a:lnSpc>
                  <a:spcPts val="3639"/>
                </a:lnSpc>
              </a:pPr>
              <a:endParaRPr lang="en-US" sz="2799">
                <a:solidFill>
                  <a:srgbClr val="000000"/>
                </a:solidFill>
                <a:latin typeface="Telegraf"/>
              </a:endParaRPr>
            </a:p>
          </p:txBody>
        </p:sp>
        <p:sp>
          <p:nvSpPr>
            <p:cNvPr id="23" name="TextBox 23"/>
            <p:cNvSpPr txBox="1"/>
            <p:nvPr/>
          </p:nvSpPr>
          <p:spPr>
            <a:xfrm>
              <a:off x="0" y="0"/>
              <a:ext cx="1090247" cy="467320"/>
            </a:xfrm>
            <a:prstGeom prst="rect">
              <a:avLst/>
            </a:prstGeom>
          </p:spPr>
          <p:txBody>
            <a:bodyPr lIns="0" tIns="0" rIns="0" bIns="0" rtlCol="0" anchor="t">
              <a:spAutoFit/>
            </a:bodyPr>
            <a:lstStyle/>
            <a:p>
              <a:pPr algn="ctr">
                <a:lnSpc>
                  <a:spcPts val="2759"/>
                </a:lnSpc>
              </a:pPr>
              <a:r>
                <a:rPr lang="en-US" sz="2300">
                  <a:solidFill>
                    <a:srgbClr val="000000"/>
                  </a:solidFill>
                  <a:latin typeface="Michroma"/>
                </a:rPr>
                <a:t>02</a:t>
              </a:r>
            </a:p>
          </p:txBody>
        </p:sp>
      </p:grpSp>
      <p:grpSp>
        <p:nvGrpSpPr>
          <p:cNvPr id="24" name="Group 24"/>
          <p:cNvGrpSpPr/>
          <p:nvPr/>
        </p:nvGrpSpPr>
        <p:grpSpPr>
          <a:xfrm>
            <a:off x="10109230" y="6983095"/>
            <a:ext cx="7658377" cy="2276038"/>
            <a:chOff x="0" y="0"/>
            <a:chExt cx="10211170" cy="3034718"/>
          </a:xfrm>
        </p:grpSpPr>
        <p:sp>
          <p:nvSpPr>
            <p:cNvPr id="25" name="TextBox 25"/>
            <p:cNvSpPr txBox="1"/>
            <p:nvPr/>
          </p:nvSpPr>
          <p:spPr>
            <a:xfrm>
              <a:off x="1627027" y="-66675"/>
              <a:ext cx="8584142" cy="3101393"/>
            </a:xfrm>
            <a:prstGeom prst="rect">
              <a:avLst/>
            </a:prstGeom>
          </p:spPr>
          <p:txBody>
            <a:bodyPr lIns="0" tIns="0" rIns="0" bIns="0" rtlCol="0" anchor="t">
              <a:spAutoFit/>
            </a:bodyPr>
            <a:lstStyle/>
            <a:p>
              <a:pPr algn="just">
                <a:lnSpc>
                  <a:spcPts val="3639"/>
                </a:lnSpc>
              </a:pPr>
              <a:r>
                <a:rPr lang="en-US" sz="2799">
                  <a:solidFill>
                    <a:srgbClr val="000000"/>
                  </a:solidFill>
                  <a:latin typeface="Telegraf"/>
                </a:rPr>
                <a:t>Sebelum memutuskan membangun idiom visualisasi kita sebaiknya menganalisis dengan baik audiens yang akan menjadi pengguna (user) dari idiom visualisasi yang dibuat.</a:t>
              </a:r>
            </a:p>
          </p:txBody>
        </p:sp>
        <p:sp>
          <p:nvSpPr>
            <p:cNvPr id="26" name="TextBox 26"/>
            <p:cNvSpPr txBox="1"/>
            <p:nvPr/>
          </p:nvSpPr>
          <p:spPr>
            <a:xfrm>
              <a:off x="0" y="0"/>
              <a:ext cx="1090247" cy="467320"/>
            </a:xfrm>
            <a:prstGeom prst="rect">
              <a:avLst/>
            </a:prstGeom>
          </p:spPr>
          <p:txBody>
            <a:bodyPr lIns="0" tIns="0" rIns="0" bIns="0" rtlCol="0" anchor="t">
              <a:spAutoFit/>
            </a:bodyPr>
            <a:lstStyle/>
            <a:p>
              <a:pPr algn="ctr">
                <a:lnSpc>
                  <a:spcPts val="2759"/>
                </a:lnSpc>
              </a:pPr>
              <a:r>
                <a:rPr lang="en-US" sz="2300">
                  <a:solidFill>
                    <a:srgbClr val="000000"/>
                  </a:solidFill>
                  <a:latin typeface="Michroma"/>
                </a:rPr>
                <a:t>03</a:t>
              </a: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21951" y="0"/>
            <a:ext cx="18609951" cy="11199807"/>
          </a:xfrm>
          <a:prstGeom prst="rect">
            <a:avLst/>
          </a:prstGeom>
        </p:spPr>
      </p:pic>
      <p:pic>
        <p:nvPicPr>
          <p:cNvPr id="3" name="Picture 3"/>
          <p:cNvPicPr>
            <a:picLocks noChangeAspect="1"/>
          </p:cNvPicPr>
          <p:nvPr/>
        </p:nvPicPr>
        <p:blipFill>
          <a:blip r:embed="rId4">
            <a:alphaModFix amt="67000"/>
          </a:blip>
          <a:srcRect/>
          <a:stretch>
            <a:fillRect/>
          </a:stretch>
        </p:blipFill>
        <p:spPr>
          <a:xfrm rot="436196">
            <a:off x="6135900" y="-1590713"/>
            <a:ext cx="17035324" cy="11072961"/>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5" name="TextBox 5"/>
          <p:cNvSpPr txBox="1"/>
          <p:nvPr/>
        </p:nvSpPr>
        <p:spPr>
          <a:xfrm>
            <a:off x="1821204" y="3881451"/>
            <a:ext cx="14599848" cy="1142950"/>
          </a:xfrm>
          <a:prstGeom prst="rect">
            <a:avLst/>
          </a:prstGeom>
        </p:spPr>
        <p:txBody>
          <a:bodyPr lIns="0" tIns="0" rIns="0" bIns="0" rtlCol="0" anchor="t">
            <a:spAutoFit/>
          </a:bodyPr>
          <a:lstStyle/>
          <a:p>
            <a:pPr algn="ctr">
              <a:lnSpc>
                <a:spcPts val="8800"/>
              </a:lnSpc>
            </a:pPr>
            <a:r>
              <a:rPr lang="en-US" sz="8000">
                <a:solidFill>
                  <a:srgbClr val="FFFFFF"/>
                </a:solidFill>
                <a:latin typeface="Michroma"/>
              </a:rPr>
              <a:t>THANK YOU</a:t>
            </a:r>
          </a:p>
        </p:txBody>
      </p:sp>
      <p:sp>
        <p:nvSpPr>
          <p:cNvPr id="6" name="TextBox 6"/>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FFFFFF"/>
                </a:solidFill>
                <a:latin typeface="Michroma Bold"/>
              </a:rPr>
              <a:t>Kelompok OLAF</a:t>
            </a:r>
          </a:p>
        </p:txBody>
      </p:sp>
      <p:sp>
        <p:nvSpPr>
          <p:cNvPr id="7" name="AutoShape 7"/>
          <p:cNvSpPr/>
          <p:nvPr/>
        </p:nvSpPr>
        <p:spPr>
          <a:xfrm>
            <a:off x="2055002" y="6248790"/>
            <a:ext cx="14734041" cy="0"/>
          </a:xfrm>
          <a:prstGeom prst="line">
            <a:avLst/>
          </a:prstGeom>
          <a:ln w="9525" cap="rnd">
            <a:solidFill>
              <a:srgbClr val="76B5F6"/>
            </a:solidFill>
            <a:prstDash val="solid"/>
            <a:headEnd type="none" w="sm" len="sm"/>
            <a:tailEnd type="none" w="sm" len="sm"/>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804033">
            <a:off x="10352651" y="7015835"/>
            <a:ext cx="12649512" cy="8222182"/>
          </a:xfrm>
          <a:prstGeom prst="rect">
            <a:avLst/>
          </a:prstGeom>
        </p:spPr>
      </p:pic>
      <p:sp>
        <p:nvSpPr>
          <p:cNvPr id="3" name="TextBox 3"/>
          <p:cNvSpPr txBox="1"/>
          <p:nvPr/>
        </p:nvSpPr>
        <p:spPr>
          <a:xfrm>
            <a:off x="6233444" y="2243501"/>
            <a:ext cx="5962506" cy="1087636"/>
          </a:xfrm>
          <a:prstGeom prst="rect">
            <a:avLst/>
          </a:prstGeom>
        </p:spPr>
        <p:txBody>
          <a:bodyPr lIns="0" tIns="0" rIns="0" bIns="0" rtlCol="0" anchor="t">
            <a:spAutoFit/>
          </a:bodyPr>
          <a:lstStyle/>
          <a:p>
            <a:pPr>
              <a:lnSpc>
                <a:spcPts val="8640"/>
              </a:lnSpc>
            </a:pPr>
            <a:r>
              <a:rPr lang="en-US" sz="7200">
                <a:solidFill>
                  <a:srgbClr val="000000"/>
                </a:solidFill>
                <a:latin typeface="Michroma"/>
              </a:rPr>
              <a:t>Overview</a:t>
            </a:r>
          </a:p>
        </p:txBody>
      </p:sp>
      <p:grpSp>
        <p:nvGrpSpPr>
          <p:cNvPr id="4" name="Group 4"/>
          <p:cNvGrpSpPr/>
          <p:nvPr/>
        </p:nvGrpSpPr>
        <p:grpSpPr>
          <a:xfrm>
            <a:off x="3316325" y="4596761"/>
            <a:ext cx="5571959" cy="457200"/>
            <a:chOff x="0" y="0"/>
            <a:chExt cx="7429278" cy="609600"/>
          </a:xfrm>
        </p:grpSpPr>
        <p:sp>
          <p:nvSpPr>
            <p:cNvPr id="5" name="TextBox 5"/>
            <p:cNvSpPr txBox="1"/>
            <p:nvPr/>
          </p:nvSpPr>
          <p:spPr>
            <a:xfrm>
              <a:off x="0" y="12700"/>
              <a:ext cx="766043"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01</a:t>
              </a:r>
            </a:p>
          </p:txBody>
        </p:sp>
        <p:sp>
          <p:nvSpPr>
            <p:cNvPr id="6" name="TextBox 6"/>
            <p:cNvSpPr txBox="1"/>
            <p:nvPr/>
          </p:nvSpPr>
          <p:spPr>
            <a:xfrm>
              <a:off x="1124382" y="-66675"/>
              <a:ext cx="6304896" cy="676275"/>
            </a:xfrm>
            <a:prstGeom prst="rect">
              <a:avLst/>
            </a:prstGeom>
          </p:spPr>
          <p:txBody>
            <a:bodyPr lIns="0" tIns="0" rIns="0" bIns="0" rtlCol="0" anchor="t">
              <a:spAutoFit/>
            </a:bodyPr>
            <a:lstStyle/>
            <a:p>
              <a:pPr>
                <a:lnSpc>
                  <a:spcPts val="3899"/>
                </a:lnSpc>
              </a:pPr>
              <a:r>
                <a:rPr lang="en-US" sz="3000">
                  <a:solidFill>
                    <a:srgbClr val="000000"/>
                  </a:solidFill>
                  <a:latin typeface="Telegraf"/>
                </a:rPr>
                <a:t>Latar Belakang</a:t>
              </a:r>
            </a:p>
          </p:txBody>
        </p:sp>
      </p:grpSp>
      <p:grpSp>
        <p:nvGrpSpPr>
          <p:cNvPr id="7" name="Group 7"/>
          <p:cNvGrpSpPr/>
          <p:nvPr/>
        </p:nvGrpSpPr>
        <p:grpSpPr>
          <a:xfrm>
            <a:off x="10095960" y="4563535"/>
            <a:ext cx="5834237" cy="457200"/>
            <a:chOff x="0" y="0"/>
            <a:chExt cx="7778983" cy="609600"/>
          </a:xfrm>
        </p:grpSpPr>
        <p:sp>
          <p:nvSpPr>
            <p:cNvPr id="8" name="TextBox 8"/>
            <p:cNvSpPr txBox="1"/>
            <p:nvPr/>
          </p:nvSpPr>
          <p:spPr>
            <a:xfrm>
              <a:off x="1177308" y="-66675"/>
              <a:ext cx="6601675" cy="676275"/>
            </a:xfrm>
            <a:prstGeom prst="rect">
              <a:avLst/>
            </a:prstGeom>
          </p:spPr>
          <p:txBody>
            <a:bodyPr lIns="0" tIns="0" rIns="0" bIns="0" rtlCol="0" anchor="t">
              <a:spAutoFit/>
            </a:bodyPr>
            <a:lstStyle/>
            <a:p>
              <a:pPr>
                <a:lnSpc>
                  <a:spcPts val="3899"/>
                </a:lnSpc>
              </a:pPr>
              <a:r>
                <a:rPr lang="en-US" sz="3000">
                  <a:solidFill>
                    <a:srgbClr val="000000"/>
                  </a:solidFill>
                  <a:latin typeface="Telegraf"/>
                </a:rPr>
                <a:t>Analisis</a:t>
              </a:r>
            </a:p>
          </p:txBody>
        </p:sp>
        <p:sp>
          <p:nvSpPr>
            <p:cNvPr id="9" name="TextBox 9"/>
            <p:cNvSpPr txBox="1"/>
            <p:nvPr/>
          </p:nvSpPr>
          <p:spPr>
            <a:xfrm>
              <a:off x="0" y="12700"/>
              <a:ext cx="802101"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05</a:t>
              </a:r>
            </a:p>
          </p:txBody>
        </p:sp>
      </p:gr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1028700"/>
            <a:ext cx="621054" cy="385053"/>
          </a:xfrm>
          <a:prstGeom prst="rect">
            <a:avLst/>
          </a:prstGeom>
        </p:spPr>
      </p:pic>
      <p:sp>
        <p:nvSpPr>
          <p:cNvPr id="11" name="TextBox 11"/>
          <p:cNvSpPr txBox="1"/>
          <p:nvPr/>
        </p:nvSpPr>
        <p:spPr>
          <a:xfrm>
            <a:off x="1876069" y="1087901"/>
            <a:ext cx="4077294" cy="285700"/>
          </a:xfrm>
          <a:prstGeom prst="rect">
            <a:avLst/>
          </a:prstGeom>
        </p:spPr>
        <p:txBody>
          <a:bodyPr lIns="0" tIns="0" rIns="0" bIns="0" rtlCol="0" anchor="t">
            <a:spAutoFit/>
          </a:bodyPr>
          <a:lstStyle/>
          <a:p>
            <a:pPr algn="ctr">
              <a:lnSpc>
                <a:spcPts val="2200"/>
              </a:lnSpc>
            </a:pPr>
            <a:r>
              <a:rPr lang="en-US" sz="2000">
                <a:solidFill>
                  <a:srgbClr val="000000"/>
                </a:solidFill>
                <a:latin typeface="Michroma Bold"/>
              </a:rPr>
              <a:t>Kelompok OLAF</a:t>
            </a:r>
          </a:p>
        </p:txBody>
      </p:sp>
      <p:grpSp>
        <p:nvGrpSpPr>
          <p:cNvPr id="12" name="Group 12"/>
          <p:cNvGrpSpPr/>
          <p:nvPr/>
        </p:nvGrpSpPr>
        <p:grpSpPr>
          <a:xfrm>
            <a:off x="10095960" y="6421751"/>
            <a:ext cx="6096516" cy="457200"/>
            <a:chOff x="0" y="0"/>
            <a:chExt cx="8128687" cy="609600"/>
          </a:xfrm>
        </p:grpSpPr>
        <p:sp>
          <p:nvSpPr>
            <p:cNvPr id="13" name="TextBox 13"/>
            <p:cNvSpPr txBox="1"/>
            <p:nvPr/>
          </p:nvSpPr>
          <p:spPr>
            <a:xfrm>
              <a:off x="0" y="12700"/>
              <a:ext cx="838160"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07</a:t>
              </a:r>
            </a:p>
          </p:txBody>
        </p:sp>
        <p:sp>
          <p:nvSpPr>
            <p:cNvPr id="14" name="TextBox 14"/>
            <p:cNvSpPr txBox="1"/>
            <p:nvPr/>
          </p:nvSpPr>
          <p:spPr>
            <a:xfrm>
              <a:off x="1230234" y="-66675"/>
              <a:ext cx="6898454" cy="676275"/>
            </a:xfrm>
            <a:prstGeom prst="rect">
              <a:avLst/>
            </a:prstGeom>
          </p:spPr>
          <p:txBody>
            <a:bodyPr lIns="0" tIns="0" rIns="0" bIns="0" rtlCol="0" anchor="t">
              <a:spAutoFit/>
            </a:bodyPr>
            <a:lstStyle/>
            <a:p>
              <a:pPr>
                <a:lnSpc>
                  <a:spcPts val="3899"/>
                </a:lnSpc>
              </a:pPr>
              <a:r>
                <a:rPr lang="en-US" sz="3000">
                  <a:solidFill>
                    <a:srgbClr val="000000"/>
                  </a:solidFill>
                  <a:latin typeface="Telegraf"/>
                </a:rPr>
                <a:t>Evaluasi</a:t>
              </a:r>
            </a:p>
          </p:txBody>
        </p:sp>
      </p:grpSp>
      <p:grpSp>
        <p:nvGrpSpPr>
          <p:cNvPr id="15" name="Group 15"/>
          <p:cNvGrpSpPr/>
          <p:nvPr/>
        </p:nvGrpSpPr>
        <p:grpSpPr>
          <a:xfrm>
            <a:off x="10095960" y="7323721"/>
            <a:ext cx="5834237" cy="457200"/>
            <a:chOff x="0" y="0"/>
            <a:chExt cx="7778983" cy="609600"/>
          </a:xfrm>
        </p:grpSpPr>
        <p:sp>
          <p:nvSpPr>
            <p:cNvPr id="16" name="TextBox 16"/>
            <p:cNvSpPr txBox="1"/>
            <p:nvPr/>
          </p:nvSpPr>
          <p:spPr>
            <a:xfrm>
              <a:off x="1177308" y="-66675"/>
              <a:ext cx="6601675" cy="676275"/>
            </a:xfrm>
            <a:prstGeom prst="rect">
              <a:avLst/>
            </a:prstGeom>
          </p:spPr>
          <p:txBody>
            <a:bodyPr lIns="0" tIns="0" rIns="0" bIns="0" rtlCol="0" anchor="t">
              <a:spAutoFit/>
            </a:bodyPr>
            <a:lstStyle/>
            <a:p>
              <a:pPr>
                <a:lnSpc>
                  <a:spcPts val="3899"/>
                </a:lnSpc>
              </a:pPr>
              <a:r>
                <a:rPr lang="en-US" sz="3000">
                  <a:solidFill>
                    <a:srgbClr val="000000"/>
                  </a:solidFill>
                  <a:latin typeface="Telegraf"/>
                </a:rPr>
                <a:t>Kesimpulan &amp; Saran</a:t>
              </a:r>
            </a:p>
          </p:txBody>
        </p:sp>
        <p:sp>
          <p:nvSpPr>
            <p:cNvPr id="17" name="TextBox 17"/>
            <p:cNvSpPr txBox="1"/>
            <p:nvPr/>
          </p:nvSpPr>
          <p:spPr>
            <a:xfrm>
              <a:off x="0" y="12700"/>
              <a:ext cx="802101"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08</a:t>
              </a:r>
            </a:p>
          </p:txBody>
        </p:sp>
      </p:grpSp>
      <p:grpSp>
        <p:nvGrpSpPr>
          <p:cNvPr id="18" name="Group 18"/>
          <p:cNvGrpSpPr/>
          <p:nvPr/>
        </p:nvGrpSpPr>
        <p:grpSpPr>
          <a:xfrm>
            <a:off x="10095960" y="5489206"/>
            <a:ext cx="5761772" cy="457200"/>
            <a:chOff x="0" y="0"/>
            <a:chExt cx="7682363" cy="609600"/>
          </a:xfrm>
        </p:grpSpPr>
        <p:sp>
          <p:nvSpPr>
            <p:cNvPr id="19" name="TextBox 19"/>
            <p:cNvSpPr txBox="1"/>
            <p:nvPr/>
          </p:nvSpPr>
          <p:spPr>
            <a:xfrm>
              <a:off x="0" y="7640"/>
              <a:ext cx="792139"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06</a:t>
              </a:r>
            </a:p>
          </p:txBody>
        </p:sp>
        <p:sp>
          <p:nvSpPr>
            <p:cNvPr id="20" name="TextBox 20"/>
            <p:cNvSpPr txBox="1"/>
            <p:nvPr/>
          </p:nvSpPr>
          <p:spPr>
            <a:xfrm>
              <a:off x="1162685" y="-66675"/>
              <a:ext cx="6519678" cy="676275"/>
            </a:xfrm>
            <a:prstGeom prst="rect">
              <a:avLst/>
            </a:prstGeom>
          </p:spPr>
          <p:txBody>
            <a:bodyPr lIns="0" tIns="0" rIns="0" bIns="0" rtlCol="0" anchor="t">
              <a:spAutoFit/>
            </a:bodyPr>
            <a:lstStyle/>
            <a:p>
              <a:pPr>
                <a:lnSpc>
                  <a:spcPts val="3899"/>
                </a:lnSpc>
              </a:pPr>
              <a:r>
                <a:rPr lang="en-US" sz="3000">
                  <a:solidFill>
                    <a:srgbClr val="000000"/>
                  </a:solidFill>
                  <a:latin typeface="Telegraf"/>
                </a:rPr>
                <a:t>Desain &amp; Implementasi</a:t>
              </a:r>
            </a:p>
          </p:txBody>
        </p:sp>
      </p:grpSp>
      <p:grpSp>
        <p:nvGrpSpPr>
          <p:cNvPr id="21" name="Group 21"/>
          <p:cNvGrpSpPr/>
          <p:nvPr/>
        </p:nvGrpSpPr>
        <p:grpSpPr>
          <a:xfrm>
            <a:off x="3316325" y="5486556"/>
            <a:ext cx="6096516" cy="457200"/>
            <a:chOff x="0" y="0"/>
            <a:chExt cx="8128687" cy="609600"/>
          </a:xfrm>
        </p:grpSpPr>
        <p:sp>
          <p:nvSpPr>
            <p:cNvPr id="22" name="TextBox 22"/>
            <p:cNvSpPr txBox="1"/>
            <p:nvPr/>
          </p:nvSpPr>
          <p:spPr>
            <a:xfrm>
              <a:off x="0" y="12700"/>
              <a:ext cx="838160"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02</a:t>
              </a:r>
            </a:p>
          </p:txBody>
        </p:sp>
        <p:sp>
          <p:nvSpPr>
            <p:cNvPr id="23" name="TextBox 23"/>
            <p:cNvSpPr txBox="1"/>
            <p:nvPr/>
          </p:nvSpPr>
          <p:spPr>
            <a:xfrm>
              <a:off x="1230234" y="-66675"/>
              <a:ext cx="6898454" cy="676275"/>
            </a:xfrm>
            <a:prstGeom prst="rect">
              <a:avLst/>
            </a:prstGeom>
          </p:spPr>
          <p:txBody>
            <a:bodyPr lIns="0" tIns="0" rIns="0" bIns="0" rtlCol="0" anchor="t">
              <a:spAutoFit/>
            </a:bodyPr>
            <a:lstStyle/>
            <a:p>
              <a:pPr>
                <a:lnSpc>
                  <a:spcPts val="3899"/>
                </a:lnSpc>
              </a:pPr>
              <a:r>
                <a:rPr lang="en-US" sz="3000">
                  <a:solidFill>
                    <a:srgbClr val="000000"/>
                  </a:solidFill>
                  <a:latin typeface="Telegraf"/>
                </a:rPr>
                <a:t>Tujuan</a:t>
              </a:r>
            </a:p>
          </p:txBody>
        </p:sp>
      </p:grpSp>
      <p:grpSp>
        <p:nvGrpSpPr>
          <p:cNvPr id="24" name="Group 24"/>
          <p:cNvGrpSpPr/>
          <p:nvPr/>
        </p:nvGrpSpPr>
        <p:grpSpPr>
          <a:xfrm>
            <a:off x="3316325" y="6419101"/>
            <a:ext cx="5834237" cy="457200"/>
            <a:chOff x="0" y="0"/>
            <a:chExt cx="7778983" cy="609600"/>
          </a:xfrm>
        </p:grpSpPr>
        <p:sp>
          <p:nvSpPr>
            <p:cNvPr id="25" name="TextBox 25"/>
            <p:cNvSpPr txBox="1"/>
            <p:nvPr/>
          </p:nvSpPr>
          <p:spPr>
            <a:xfrm>
              <a:off x="1177308" y="-66675"/>
              <a:ext cx="6601675" cy="676275"/>
            </a:xfrm>
            <a:prstGeom prst="rect">
              <a:avLst/>
            </a:prstGeom>
          </p:spPr>
          <p:txBody>
            <a:bodyPr lIns="0" tIns="0" rIns="0" bIns="0" rtlCol="0" anchor="t">
              <a:spAutoFit/>
            </a:bodyPr>
            <a:lstStyle/>
            <a:p>
              <a:pPr>
                <a:lnSpc>
                  <a:spcPts val="3899"/>
                </a:lnSpc>
              </a:pPr>
              <a:r>
                <a:rPr lang="en-US" sz="3000">
                  <a:solidFill>
                    <a:srgbClr val="000000"/>
                  </a:solidFill>
                  <a:latin typeface="Telegraf"/>
                </a:rPr>
                <a:t>Manfaat</a:t>
              </a:r>
            </a:p>
          </p:txBody>
        </p:sp>
        <p:sp>
          <p:nvSpPr>
            <p:cNvPr id="26" name="TextBox 26"/>
            <p:cNvSpPr txBox="1"/>
            <p:nvPr/>
          </p:nvSpPr>
          <p:spPr>
            <a:xfrm>
              <a:off x="0" y="12700"/>
              <a:ext cx="802101"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03</a:t>
              </a:r>
            </a:p>
          </p:txBody>
        </p:sp>
      </p:grpSp>
      <p:grpSp>
        <p:nvGrpSpPr>
          <p:cNvPr id="27" name="Group 27"/>
          <p:cNvGrpSpPr/>
          <p:nvPr/>
        </p:nvGrpSpPr>
        <p:grpSpPr>
          <a:xfrm>
            <a:off x="3316325" y="7344772"/>
            <a:ext cx="5761772" cy="457200"/>
            <a:chOff x="0" y="0"/>
            <a:chExt cx="7682363" cy="609600"/>
          </a:xfrm>
        </p:grpSpPr>
        <p:sp>
          <p:nvSpPr>
            <p:cNvPr id="28" name="TextBox 28"/>
            <p:cNvSpPr txBox="1"/>
            <p:nvPr/>
          </p:nvSpPr>
          <p:spPr>
            <a:xfrm>
              <a:off x="0" y="7640"/>
              <a:ext cx="792139"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04</a:t>
              </a:r>
            </a:p>
          </p:txBody>
        </p:sp>
        <p:sp>
          <p:nvSpPr>
            <p:cNvPr id="29" name="TextBox 29"/>
            <p:cNvSpPr txBox="1"/>
            <p:nvPr/>
          </p:nvSpPr>
          <p:spPr>
            <a:xfrm>
              <a:off x="1162685" y="-66675"/>
              <a:ext cx="6519678" cy="676275"/>
            </a:xfrm>
            <a:prstGeom prst="rect">
              <a:avLst/>
            </a:prstGeom>
          </p:spPr>
          <p:txBody>
            <a:bodyPr lIns="0" tIns="0" rIns="0" bIns="0" rtlCol="0" anchor="t">
              <a:spAutoFit/>
            </a:bodyPr>
            <a:lstStyle/>
            <a:p>
              <a:pPr>
                <a:lnSpc>
                  <a:spcPts val="3899"/>
                </a:lnSpc>
              </a:pPr>
              <a:r>
                <a:rPr lang="en-US" sz="3000">
                  <a:solidFill>
                    <a:srgbClr val="000000"/>
                  </a:solidFill>
                  <a:latin typeface="Telegraf"/>
                </a:rPr>
                <a:t>Ruang Lingkup</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0975" y="-456403"/>
            <a:ext cx="18609951" cy="11199807"/>
          </a:xfrm>
          <a:prstGeom prst="rect">
            <a:avLst/>
          </a:prstGeom>
        </p:spPr>
      </p:pic>
      <p:pic>
        <p:nvPicPr>
          <p:cNvPr id="3" name="Picture 3"/>
          <p:cNvPicPr>
            <a:picLocks noChangeAspect="1"/>
          </p:cNvPicPr>
          <p:nvPr/>
        </p:nvPicPr>
        <p:blipFill>
          <a:blip r:embed="rId4">
            <a:alphaModFix amt="67000"/>
          </a:blip>
          <a:srcRect/>
          <a:stretch>
            <a:fillRect/>
          </a:stretch>
        </p:blipFill>
        <p:spPr>
          <a:xfrm rot="-1168970">
            <a:off x="6305956" y="5899373"/>
            <a:ext cx="14151146" cy="9198245"/>
          </a:xfrm>
          <a:prstGeom prst="rect">
            <a:avLst/>
          </a:prstGeom>
        </p:spPr>
      </p:pic>
      <p:sp>
        <p:nvSpPr>
          <p:cNvPr id="4" name="AutoShape 4"/>
          <p:cNvSpPr/>
          <p:nvPr/>
        </p:nvSpPr>
        <p:spPr>
          <a:xfrm>
            <a:off x="1028700" y="2771584"/>
            <a:ext cx="10462746" cy="1031250"/>
          </a:xfrm>
          <a:prstGeom prst="rect">
            <a:avLst/>
          </a:prstGeom>
          <a:solidFill>
            <a:srgbClr val="393BE4"/>
          </a:solidFill>
        </p:spPr>
      </p:sp>
      <p:sp>
        <p:nvSpPr>
          <p:cNvPr id="5" name="AutoShape 5"/>
          <p:cNvSpPr/>
          <p:nvPr/>
        </p:nvSpPr>
        <p:spPr>
          <a:xfrm>
            <a:off x="1028700" y="2762059"/>
            <a:ext cx="10462746" cy="0"/>
          </a:xfrm>
          <a:prstGeom prst="line">
            <a:avLst/>
          </a:prstGeom>
          <a:ln w="9525" cap="rnd">
            <a:solidFill>
              <a:srgbClr val="76B5F6"/>
            </a:solidFill>
            <a:prstDash val="solid"/>
            <a:headEnd type="none" w="sm" len="sm"/>
            <a:tailEnd type="none" w="sm" len="sm"/>
          </a:ln>
        </p:spPr>
      </p:sp>
      <p:sp>
        <p:nvSpPr>
          <p:cNvPr id="6" name="TextBox 6"/>
          <p:cNvSpPr txBox="1"/>
          <p:nvPr/>
        </p:nvSpPr>
        <p:spPr>
          <a:xfrm>
            <a:off x="1028700" y="4715294"/>
            <a:ext cx="10462746" cy="2184797"/>
          </a:xfrm>
          <a:prstGeom prst="rect">
            <a:avLst/>
          </a:prstGeom>
        </p:spPr>
        <p:txBody>
          <a:bodyPr lIns="0" tIns="0" rIns="0" bIns="0" rtlCol="0" anchor="t">
            <a:spAutoFit/>
          </a:bodyPr>
          <a:lstStyle/>
          <a:p>
            <a:pPr algn="just">
              <a:lnSpc>
                <a:spcPts val="8640"/>
              </a:lnSpc>
            </a:pPr>
            <a:r>
              <a:rPr lang="en-US" sz="7200">
                <a:solidFill>
                  <a:srgbClr val="FFFFFF"/>
                </a:solidFill>
                <a:latin typeface="Michroma"/>
              </a:rPr>
              <a:t>LATAR BELAKANG</a:t>
            </a:r>
          </a:p>
        </p:txBody>
      </p:sp>
      <p:sp>
        <p:nvSpPr>
          <p:cNvPr id="7" name="AutoShape 7"/>
          <p:cNvSpPr/>
          <p:nvPr/>
        </p:nvSpPr>
        <p:spPr>
          <a:xfrm>
            <a:off x="1028700" y="3802835"/>
            <a:ext cx="10462746" cy="0"/>
          </a:xfrm>
          <a:prstGeom prst="line">
            <a:avLst/>
          </a:prstGeom>
          <a:ln w="9525" cap="rnd">
            <a:solidFill>
              <a:srgbClr val="76B5F6"/>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9" name="TextBox 9"/>
          <p:cNvSpPr txBox="1"/>
          <p:nvPr/>
        </p:nvSpPr>
        <p:spPr>
          <a:xfrm>
            <a:off x="1876069" y="1087901"/>
            <a:ext cx="2792979" cy="255052"/>
          </a:xfrm>
          <a:prstGeom prst="rect">
            <a:avLst/>
          </a:prstGeom>
        </p:spPr>
        <p:txBody>
          <a:bodyPr lIns="0" tIns="0" rIns="0" bIns="0" rtlCol="0" anchor="t">
            <a:spAutoFit/>
          </a:bodyPr>
          <a:lstStyle/>
          <a:p>
            <a:pPr algn="ctr">
              <a:lnSpc>
                <a:spcPts val="1978"/>
              </a:lnSpc>
            </a:pPr>
            <a:r>
              <a:rPr lang="en-US" sz="1798">
                <a:solidFill>
                  <a:srgbClr val="FFFFFF"/>
                </a:solidFill>
                <a:latin typeface="Michroma Bold"/>
              </a:rPr>
              <a:t>Kelompok OLAF</a:t>
            </a:r>
          </a:p>
        </p:txBody>
      </p:sp>
      <p:grpSp>
        <p:nvGrpSpPr>
          <p:cNvPr id="10" name="Group 10"/>
          <p:cNvGrpSpPr>
            <a:grpSpLocks noChangeAspect="1"/>
          </p:cNvGrpSpPr>
          <p:nvPr/>
        </p:nvGrpSpPr>
        <p:grpSpPr>
          <a:xfrm>
            <a:off x="12904150" y="1028700"/>
            <a:ext cx="4049502" cy="8229600"/>
            <a:chOff x="0" y="0"/>
            <a:chExt cx="5001260" cy="10163810"/>
          </a:xfrm>
        </p:grpSpPr>
        <p:sp>
          <p:nvSpPr>
            <p:cNvPr id="11" name="Freeform 11"/>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7"/>
              <a:stretch>
                <a:fillRect l="-45" r="-45"/>
              </a:stretch>
            </a:blipFill>
          </p:spPr>
        </p:sp>
        <p:sp>
          <p:nvSpPr>
            <p:cNvPr id="12" name="Freeform 12"/>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a:stretch>
                <a:fillRect l="-107032" r="-118475"/>
              </a:stretch>
            </a:blipFill>
          </p:spPr>
        </p:sp>
      </p:grpSp>
      <p:sp>
        <p:nvSpPr>
          <p:cNvPr id="13" name="AutoShape 13"/>
          <p:cNvSpPr/>
          <p:nvPr/>
        </p:nvSpPr>
        <p:spPr>
          <a:xfrm>
            <a:off x="1028700" y="7817474"/>
            <a:ext cx="10613473" cy="0"/>
          </a:xfrm>
          <a:prstGeom prst="line">
            <a:avLst/>
          </a:prstGeom>
          <a:ln w="9525" cap="rnd">
            <a:solidFill>
              <a:srgbClr val="76B5F6"/>
            </a:solidFill>
            <a:prstDash val="solid"/>
            <a:headEnd type="none" w="sm" len="sm"/>
            <a:tailEnd type="none" w="sm" len="sm"/>
          </a:ln>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804033">
            <a:off x="9593493" y="5704443"/>
            <a:ext cx="12649512" cy="8222182"/>
          </a:xfrm>
          <a:prstGeom prst="rect">
            <a:avLst/>
          </a:prstGeom>
        </p:spPr>
      </p:pic>
      <p:grpSp>
        <p:nvGrpSpPr>
          <p:cNvPr id="3" name="Group 3"/>
          <p:cNvGrpSpPr/>
          <p:nvPr/>
        </p:nvGrpSpPr>
        <p:grpSpPr>
          <a:xfrm>
            <a:off x="-898935" y="3600450"/>
            <a:ext cx="17946564" cy="5410200"/>
            <a:chOff x="0" y="0"/>
            <a:chExt cx="23928753" cy="7213600"/>
          </a:xfrm>
        </p:grpSpPr>
        <p:sp>
          <p:nvSpPr>
            <p:cNvPr id="4" name="TextBox 4"/>
            <p:cNvSpPr txBox="1"/>
            <p:nvPr/>
          </p:nvSpPr>
          <p:spPr>
            <a:xfrm>
              <a:off x="0" y="-1643360"/>
              <a:ext cx="2467326" cy="467320"/>
            </a:xfrm>
            <a:prstGeom prst="rect">
              <a:avLst/>
            </a:prstGeom>
          </p:spPr>
          <p:txBody>
            <a:bodyPr lIns="0" tIns="0" rIns="0" bIns="0" rtlCol="0" anchor="t">
              <a:spAutoFit/>
            </a:bodyPr>
            <a:lstStyle/>
            <a:p>
              <a:pPr algn="ctr">
                <a:lnSpc>
                  <a:spcPts val="2759"/>
                </a:lnSpc>
              </a:pPr>
              <a:endParaRPr/>
            </a:p>
          </p:txBody>
        </p:sp>
        <p:sp>
          <p:nvSpPr>
            <p:cNvPr id="5" name="TextBox 5"/>
            <p:cNvSpPr txBox="1"/>
            <p:nvPr/>
          </p:nvSpPr>
          <p:spPr>
            <a:xfrm>
              <a:off x="3621490" y="-76200"/>
              <a:ext cx="20307262" cy="7289800"/>
            </a:xfrm>
            <a:prstGeom prst="rect">
              <a:avLst/>
            </a:prstGeom>
          </p:spPr>
          <p:txBody>
            <a:bodyPr lIns="0" tIns="0" rIns="0" bIns="0" rtlCol="0" anchor="t">
              <a:spAutoFit/>
            </a:bodyPr>
            <a:lstStyle/>
            <a:p>
              <a:pPr algn="just">
                <a:lnSpc>
                  <a:spcPts val="3900"/>
                </a:lnSpc>
              </a:pPr>
              <a:r>
                <a:rPr lang="en-US" sz="3000">
                  <a:solidFill>
                    <a:srgbClr val="000000"/>
                  </a:solidFill>
                  <a:latin typeface="Telegraf"/>
                </a:rPr>
                <a:t>Dalam keterampilan mengumpulkan data tentang p</a:t>
              </a:r>
              <a:r>
                <a:rPr lang="en-US" sz="2999">
                  <a:solidFill>
                    <a:srgbClr val="000000"/>
                  </a:solidFill>
                  <a:latin typeface="Telegraf"/>
                </a:rPr>
                <a:t>enjualan video games diperlukan visualisasi agar data tersebut dapat dengan mudah dipahami dalam melakukan analisis. Pengambil keputusan di industri akan dapat dengan mudah melihat dan mengerti hubungan antara beberapa variabel data, dan hubungan ini dapat dilihat dari segi multi dimensi. Visualisasi data juga dapat menggambarkan relasi dan pola antara variabel yang ada dalam data. Untuk menunjang dalam penyediaan informasi yang menarik, data-data yang ada dapat direpresentasikan menggunakan dashboard system. Visualisasi yang baik akan memberikan memberikan informasi yang sangat berguna untuk kepentingan bisnis dan juga dapat meningkatkan efisien dan efektifitas pengambilan keputusan dalam industri.</a:t>
              </a:r>
            </a:p>
            <a:p>
              <a:pPr algn="just">
                <a:lnSpc>
                  <a:spcPts val="3899"/>
                </a:lnSpc>
              </a:pPr>
              <a:endParaRPr lang="en-US" sz="2999">
                <a:solidFill>
                  <a:srgbClr val="000000"/>
                </a:solidFill>
                <a:latin typeface="Telegraf"/>
              </a:endParaRPr>
            </a:p>
          </p:txBody>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8700" y="1028700"/>
            <a:ext cx="621054" cy="385053"/>
          </a:xfrm>
          <a:prstGeom prst="rect">
            <a:avLst/>
          </a:prstGeom>
        </p:spPr>
      </p:pic>
      <p:sp>
        <p:nvSpPr>
          <p:cNvPr id="7" name="TextBox 7"/>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000000"/>
                </a:solidFill>
                <a:latin typeface="Michroma Bold"/>
              </a:rPr>
              <a:t>Kelompok OLAF</a:t>
            </a:r>
          </a:p>
        </p:txBody>
      </p:sp>
      <p:sp>
        <p:nvSpPr>
          <p:cNvPr id="8" name="TextBox 8"/>
          <p:cNvSpPr txBox="1"/>
          <p:nvPr/>
        </p:nvSpPr>
        <p:spPr>
          <a:xfrm>
            <a:off x="6472514" y="2149615"/>
            <a:ext cx="6211413" cy="548580"/>
          </a:xfrm>
          <a:prstGeom prst="rect">
            <a:avLst/>
          </a:prstGeom>
        </p:spPr>
        <p:txBody>
          <a:bodyPr lIns="0" tIns="0" rIns="0" bIns="0" rtlCol="0" anchor="t">
            <a:spAutoFit/>
          </a:bodyPr>
          <a:lstStyle/>
          <a:p>
            <a:pPr algn="just">
              <a:lnSpc>
                <a:spcPts val="4320"/>
              </a:lnSpc>
            </a:pPr>
            <a:r>
              <a:rPr lang="en-US" sz="3600">
                <a:solidFill>
                  <a:srgbClr val="000000"/>
                </a:solidFill>
                <a:latin typeface="Michroma"/>
              </a:rPr>
              <a:t>LATAR BELAKANG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0975" y="-456403"/>
            <a:ext cx="18609951" cy="11199807"/>
          </a:xfrm>
          <a:prstGeom prst="rect">
            <a:avLst/>
          </a:prstGeom>
        </p:spPr>
      </p:pic>
      <p:pic>
        <p:nvPicPr>
          <p:cNvPr id="3" name="Picture 3"/>
          <p:cNvPicPr>
            <a:picLocks noChangeAspect="1"/>
          </p:cNvPicPr>
          <p:nvPr/>
        </p:nvPicPr>
        <p:blipFill>
          <a:blip r:embed="rId4">
            <a:alphaModFix amt="67000"/>
          </a:blip>
          <a:srcRect/>
          <a:stretch>
            <a:fillRect/>
          </a:stretch>
        </p:blipFill>
        <p:spPr>
          <a:xfrm rot="-1168970">
            <a:off x="6305956" y="5899373"/>
            <a:ext cx="14151146" cy="9198245"/>
          </a:xfrm>
          <a:prstGeom prst="rect">
            <a:avLst/>
          </a:prstGeom>
        </p:spPr>
      </p:pic>
      <p:sp>
        <p:nvSpPr>
          <p:cNvPr id="4" name="AutoShape 4"/>
          <p:cNvSpPr/>
          <p:nvPr/>
        </p:nvSpPr>
        <p:spPr>
          <a:xfrm>
            <a:off x="1028700" y="2771584"/>
            <a:ext cx="10462746" cy="1031250"/>
          </a:xfrm>
          <a:prstGeom prst="rect">
            <a:avLst/>
          </a:prstGeom>
          <a:solidFill>
            <a:srgbClr val="393BE4"/>
          </a:solidFill>
        </p:spPr>
      </p:sp>
      <p:sp>
        <p:nvSpPr>
          <p:cNvPr id="5" name="AutoShape 5"/>
          <p:cNvSpPr/>
          <p:nvPr/>
        </p:nvSpPr>
        <p:spPr>
          <a:xfrm>
            <a:off x="1028700" y="2762059"/>
            <a:ext cx="10462746" cy="0"/>
          </a:xfrm>
          <a:prstGeom prst="line">
            <a:avLst/>
          </a:prstGeom>
          <a:ln w="9525" cap="rnd">
            <a:solidFill>
              <a:srgbClr val="76B5F6"/>
            </a:solidFill>
            <a:prstDash val="solid"/>
            <a:headEnd type="none" w="sm" len="sm"/>
            <a:tailEnd type="none" w="sm" len="sm"/>
          </a:ln>
        </p:spPr>
      </p:sp>
      <p:sp>
        <p:nvSpPr>
          <p:cNvPr id="6" name="TextBox 6"/>
          <p:cNvSpPr txBox="1"/>
          <p:nvPr/>
        </p:nvSpPr>
        <p:spPr>
          <a:xfrm>
            <a:off x="1028700" y="5263875"/>
            <a:ext cx="10462746" cy="1087636"/>
          </a:xfrm>
          <a:prstGeom prst="rect">
            <a:avLst/>
          </a:prstGeom>
        </p:spPr>
        <p:txBody>
          <a:bodyPr lIns="0" tIns="0" rIns="0" bIns="0" rtlCol="0" anchor="t">
            <a:spAutoFit/>
          </a:bodyPr>
          <a:lstStyle/>
          <a:p>
            <a:pPr>
              <a:lnSpc>
                <a:spcPts val="8640"/>
              </a:lnSpc>
            </a:pPr>
            <a:r>
              <a:rPr lang="en-US" sz="7200">
                <a:solidFill>
                  <a:srgbClr val="FFFFFF"/>
                </a:solidFill>
                <a:latin typeface="Michroma"/>
              </a:rPr>
              <a:t>TUJUAN</a:t>
            </a:r>
          </a:p>
        </p:txBody>
      </p:sp>
      <p:sp>
        <p:nvSpPr>
          <p:cNvPr id="7" name="AutoShape 7"/>
          <p:cNvSpPr/>
          <p:nvPr/>
        </p:nvSpPr>
        <p:spPr>
          <a:xfrm>
            <a:off x="1028700" y="3802835"/>
            <a:ext cx="10462746" cy="0"/>
          </a:xfrm>
          <a:prstGeom prst="line">
            <a:avLst/>
          </a:prstGeom>
          <a:ln w="9525" cap="rnd">
            <a:solidFill>
              <a:srgbClr val="76B5F6"/>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9" name="TextBox 9"/>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FFFFFF"/>
                </a:solidFill>
                <a:latin typeface="Michroma Bold"/>
              </a:rPr>
              <a:t>Kelompok OLAF</a:t>
            </a:r>
          </a:p>
        </p:txBody>
      </p:sp>
      <p:sp>
        <p:nvSpPr>
          <p:cNvPr id="10" name="AutoShape 10"/>
          <p:cNvSpPr/>
          <p:nvPr/>
        </p:nvSpPr>
        <p:spPr>
          <a:xfrm>
            <a:off x="1028700" y="8213688"/>
            <a:ext cx="10613473" cy="0"/>
          </a:xfrm>
          <a:prstGeom prst="line">
            <a:avLst/>
          </a:prstGeom>
          <a:ln w="9525" cap="rnd">
            <a:solidFill>
              <a:srgbClr val="76B5F6"/>
            </a:solidFill>
            <a:prstDash val="solid"/>
            <a:headEnd type="none" w="sm" len="sm"/>
            <a:tailEnd type="none" w="sm" len="sm"/>
          </a:ln>
        </p:spPr>
      </p:sp>
      <p:grpSp>
        <p:nvGrpSpPr>
          <p:cNvPr id="11" name="Group 11"/>
          <p:cNvGrpSpPr>
            <a:grpSpLocks noChangeAspect="1"/>
          </p:cNvGrpSpPr>
          <p:nvPr/>
        </p:nvGrpSpPr>
        <p:grpSpPr>
          <a:xfrm>
            <a:off x="12904150" y="1028700"/>
            <a:ext cx="4049502" cy="8229600"/>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7"/>
              <a:stretch>
                <a:fillRect l="-45" r="-45"/>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a:stretch>
                <a:fillRect l="-107032" r="-118475"/>
              </a:stretch>
            </a:blipFill>
          </p:spPr>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79347" y="946936"/>
            <a:ext cx="6892136" cy="548580"/>
          </a:xfrm>
          <a:prstGeom prst="rect">
            <a:avLst/>
          </a:prstGeom>
        </p:spPr>
        <p:txBody>
          <a:bodyPr lIns="0" tIns="0" rIns="0" bIns="0" rtlCol="0" anchor="t">
            <a:spAutoFit/>
          </a:bodyPr>
          <a:lstStyle/>
          <a:p>
            <a:pPr>
              <a:lnSpc>
                <a:spcPts val="4320"/>
              </a:lnSpc>
            </a:pPr>
            <a:r>
              <a:rPr lang="en-US" sz="3600">
                <a:solidFill>
                  <a:srgbClr val="000000"/>
                </a:solidFill>
                <a:latin typeface="Michroma"/>
              </a:rPr>
              <a:t>TUJUAN</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028700" y="1028700"/>
            <a:ext cx="621054" cy="385053"/>
          </a:xfrm>
          <a:prstGeom prst="rect">
            <a:avLst/>
          </a:prstGeom>
        </p:spPr>
      </p:pic>
      <p:grpSp>
        <p:nvGrpSpPr>
          <p:cNvPr id="4" name="Group 4"/>
          <p:cNvGrpSpPr/>
          <p:nvPr/>
        </p:nvGrpSpPr>
        <p:grpSpPr>
          <a:xfrm>
            <a:off x="740801" y="1931194"/>
            <a:ext cx="7107799" cy="2488406"/>
            <a:chOff x="0" y="-66675"/>
            <a:chExt cx="9477065" cy="3317875"/>
          </a:xfrm>
        </p:grpSpPr>
        <p:sp>
          <p:nvSpPr>
            <p:cNvPr id="5" name="TextBox 5"/>
            <p:cNvSpPr txBox="1"/>
            <p:nvPr/>
          </p:nvSpPr>
          <p:spPr>
            <a:xfrm>
              <a:off x="1675372" y="-66675"/>
              <a:ext cx="7801693" cy="3317875"/>
            </a:xfrm>
            <a:prstGeom prst="rect">
              <a:avLst/>
            </a:prstGeom>
          </p:spPr>
          <p:txBody>
            <a:bodyPr wrap="square" lIns="0" tIns="0" rIns="0" bIns="0" rtlCol="0" anchor="t">
              <a:spAutoFit/>
            </a:bodyPr>
            <a:lstStyle/>
            <a:p>
              <a:pPr algn="just">
                <a:lnSpc>
                  <a:spcPts val="3899"/>
                </a:lnSpc>
              </a:pPr>
              <a:r>
                <a:rPr lang="en-US" sz="3000" dirty="0" err="1">
                  <a:solidFill>
                    <a:srgbClr val="000000"/>
                  </a:solidFill>
                  <a:latin typeface="Telegraf"/>
                </a:rPr>
                <a:t>Industri</a:t>
              </a:r>
              <a:r>
                <a:rPr lang="en-US" sz="3000" dirty="0">
                  <a:solidFill>
                    <a:srgbClr val="000000"/>
                  </a:solidFill>
                  <a:latin typeface="Telegraf"/>
                </a:rPr>
                <a:t> </a:t>
              </a:r>
              <a:r>
                <a:rPr lang="en-US" sz="3000" dirty="0" err="1">
                  <a:solidFill>
                    <a:srgbClr val="000000"/>
                  </a:solidFill>
                  <a:latin typeface="Telegraf"/>
                </a:rPr>
                <a:t>dapat</a:t>
              </a:r>
              <a:r>
                <a:rPr lang="en-US" sz="3000" dirty="0">
                  <a:solidFill>
                    <a:srgbClr val="000000"/>
                  </a:solidFill>
                  <a:latin typeface="Telegraf"/>
                </a:rPr>
                <a:t> </a:t>
              </a:r>
              <a:r>
                <a:rPr lang="en-US" sz="3000" dirty="0" err="1">
                  <a:solidFill>
                    <a:srgbClr val="000000"/>
                  </a:solidFill>
                  <a:latin typeface="Telegraf"/>
                </a:rPr>
                <a:t>menemukan</a:t>
              </a:r>
              <a:r>
                <a:rPr lang="en-US" sz="3000" dirty="0">
                  <a:solidFill>
                    <a:srgbClr val="000000"/>
                  </a:solidFill>
                  <a:latin typeface="Telegraf"/>
                </a:rPr>
                <a:t> </a:t>
              </a:r>
              <a:r>
                <a:rPr lang="en-US" sz="3000" dirty="0" err="1">
                  <a:solidFill>
                    <a:srgbClr val="000000"/>
                  </a:solidFill>
                  <a:latin typeface="Telegraf"/>
                </a:rPr>
                <a:t>informasi</a:t>
              </a:r>
              <a:r>
                <a:rPr lang="en-US" sz="3000" dirty="0">
                  <a:solidFill>
                    <a:srgbClr val="000000"/>
                  </a:solidFill>
                  <a:latin typeface="Telegraf"/>
                </a:rPr>
                <a:t> </a:t>
              </a:r>
              <a:r>
                <a:rPr lang="en-US" sz="3000" dirty="0" err="1">
                  <a:solidFill>
                    <a:srgbClr val="000000"/>
                  </a:solidFill>
                  <a:latin typeface="Telegraf"/>
                </a:rPr>
                <a:t>terkait</a:t>
              </a:r>
              <a:r>
                <a:rPr lang="en-US" sz="3000" dirty="0">
                  <a:solidFill>
                    <a:srgbClr val="000000"/>
                  </a:solidFill>
                  <a:latin typeface="Telegraf"/>
                </a:rPr>
                <a:t> 10 publisher yang paling </a:t>
              </a:r>
              <a:r>
                <a:rPr lang="en-US" sz="3000" dirty="0" err="1">
                  <a:solidFill>
                    <a:srgbClr val="000000"/>
                  </a:solidFill>
                  <a:latin typeface="Telegraf"/>
                </a:rPr>
                <a:t>banyak</a:t>
              </a:r>
              <a:r>
                <a:rPr lang="en-US" sz="3000" dirty="0">
                  <a:solidFill>
                    <a:srgbClr val="000000"/>
                  </a:solidFill>
                  <a:latin typeface="Telegraf"/>
                </a:rPr>
                <a:t> </a:t>
              </a:r>
              <a:r>
                <a:rPr lang="en-US" sz="3000" dirty="0" err="1">
                  <a:solidFill>
                    <a:srgbClr val="000000"/>
                  </a:solidFill>
                  <a:latin typeface="Telegraf"/>
                </a:rPr>
                <a:t>mempublikasikan</a:t>
              </a:r>
              <a:r>
                <a:rPr lang="en-US" sz="3000" dirty="0">
                  <a:solidFill>
                    <a:srgbClr val="000000"/>
                  </a:solidFill>
                  <a:latin typeface="Telegraf"/>
                </a:rPr>
                <a:t> video game </a:t>
              </a:r>
              <a:r>
                <a:rPr lang="en-US" sz="3000" dirty="0" err="1">
                  <a:solidFill>
                    <a:srgbClr val="000000"/>
                  </a:solidFill>
                  <a:latin typeface="Telegraf"/>
                </a:rPr>
                <a:t>untuk</a:t>
              </a:r>
              <a:r>
                <a:rPr lang="en-US" sz="3000" dirty="0">
                  <a:solidFill>
                    <a:srgbClr val="000000"/>
                  </a:solidFill>
                  <a:latin typeface="Telegraf"/>
                </a:rPr>
                <a:t> </a:t>
              </a:r>
              <a:r>
                <a:rPr lang="en-US" sz="3000" dirty="0" err="1">
                  <a:solidFill>
                    <a:srgbClr val="000000"/>
                  </a:solidFill>
                  <a:latin typeface="Telegraf"/>
                </a:rPr>
                <a:t>diperjualbelikan</a:t>
              </a:r>
              <a:r>
                <a:rPr lang="en-US" sz="3000" dirty="0">
                  <a:solidFill>
                    <a:srgbClr val="000000"/>
                  </a:solidFill>
                  <a:latin typeface="Telegraf"/>
                </a:rPr>
                <a:t>.[textual]</a:t>
              </a:r>
            </a:p>
          </p:txBody>
        </p:sp>
        <p:sp>
          <p:nvSpPr>
            <p:cNvPr id="6" name="TextBox 6"/>
            <p:cNvSpPr txBox="1"/>
            <p:nvPr/>
          </p:nvSpPr>
          <p:spPr>
            <a:xfrm>
              <a:off x="0" y="0"/>
              <a:ext cx="1122642"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01</a:t>
              </a:r>
            </a:p>
          </p:txBody>
        </p:sp>
      </p:grpSp>
      <p:grpSp>
        <p:nvGrpSpPr>
          <p:cNvPr id="7" name="Group 7"/>
          <p:cNvGrpSpPr/>
          <p:nvPr/>
        </p:nvGrpSpPr>
        <p:grpSpPr>
          <a:xfrm>
            <a:off x="740801" y="4783875"/>
            <a:ext cx="7107799" cy="2000250"/>
            <a:chOff x="0" y="-76200"/>
            <a:chExt cx="9477065" cy="2667000"/>
          </a:xfrm>
        </p:grpSpPr>
        <p:sp>
          <p:nvSpPr>
            <p:cNvPr id="8" name="TextBox 8"/>
            <p:cNvSpPr txBox="1"/>
            <p:nvPr/>
          </p:nvSpPr>
          <p:spPr>
            <a:xfrm>
              <a:off x="1675372" y="-76200"/>
              <a:ext cx="7801693" cy="2667000"/>
            </a:xfrm>
            <a:prstGeom prst="rect">
              <a:avLst/>
            </a:prstGeom>
          </p:spPr>
          <p:txBody>
            <a:bodyPr wrap="square" lIns="0" tIns="0" rIns="0" bIns="0" rtlCol="0" anchor="t">
              <a:spAutoFit/>
            </a:bodyPr>
            <a:lstStyle/>
            <a:p>
              <a:pPr algn="just">
                <a:lnSpc>
                  <a:spcPts val="3900"/>
                </a:lnSpc>
              </a:pPr>
              <a:r>
                <a:rPr lang="en-US" sz="3000" dirty="0" err="1">
                  <a:solidFill>
                    <a:srgbClr val="000000"/>
                  </a:solidFill>
                  <a:latin typeface="Telegraf"/>
                </a:rPr>
                <a:t>I</a:t>
              </a:r>
              <a:r>
                <a:rPr lang="en-US" sz="2999" dirty="0" err="1">
                  <a:solidFill>
                    <a:srgbClr val="000000"/>
                  </a:solidFill>
                  <a:latin typeface="Telegraf"/>
                </a:rPr>
                <a:t>ndustri</a:t>
              </a:r>
              <a:r>
                <a:rPr lang="en-US" sz="2999" dirty="0">
                  <a:solidFill>
                    <a:srgbClr val="000000"/>
                  </a:solidFill>
                  <a:latin typeface="Telegraf"/>
                </a:rPr>
                <a:t> </a:t>
              </a:r>
              <a:r>
                <a:rPr lang="en-US" sz="2999" dirty="0" err="1">
                  <a:solidFill>
                    <a:srgbClr val="000000"/>
                  </a:solidFill>
                  <a:latin typeface="Telegraf"/>
                </a:rPr>
                <a:t>dapat</a:t>
              </a:r>
              <a:r>
                <a:rPr lang="en-US" sz="2999" dirty="0">
                  <a:solidFill>
                    <a:srgbClr val="000000"/>
                  </a:solidFill>
                  <a:latin typeface="Telegraf"/>
                </a:rPr>
                <a:t> </a:t>
              </a:r>
              <a:r>
                <a:rPr lang="en-US" sz="2999" dirty="0" err="1">
                  <a:solidFill>
                    <a:srgbClr val="000000"/>
                  </a:solidFill>
                  <a:latin typeface="Telegraf"/>
                </a:rPr>
                <a:t>menemukan</a:t>
              </a:r>
              <a:r>
                <a:rPr lang="en-US" sz="2999" dirty="0">
                  <a:solidFill>
                    <a:srgbClr val="000000"/>
                  </a:solidFill>
                  <a:latin typeface="Telegraf"/>
                </a:rPr>
                <a:t> </a:t>
              </a:r>
              <a:r>
                <a:rPr lang="en-US" sz="2999" dirty="0" err="1">
                  <a:solidFill>
                    <a:srgbClr val="000000"/>
                  </a:solidFill>
                  <a:latin typeface="Telegraf"/>
                </a:rPr>
                <a:t>informasi</a:t>
              </a:r>
              <a:r>
                <a:rPr lang="en-US" sz="2999" dirty="0">
                  <a:solidFill>
                    <a:srgbClr val="000000"/>
                  </a:solidFill>
                  <a:latin typeface="Telegraf"/>
                </a:rPr>
                <a:t> </a:t>
              </a:r>
              <a:r>
                <a:rPr lang="en-US" sz="2999" dirty="0" err="1">
                  <a:solidFill>
                    <a:srgbClr val="000000"/>
                  </a:solidFill>
                  <a:latin typeface="Telegraf"/>
                </a:rPr>
                <a:t>terkait</a:t>
              </a:r>
              <a:r>
                <a:rPr lang="en-US" sz="2999" dirty="0">
                  <a:solidFill>
                    <a:srgbClr val="000000"/>
                  </a:solidFill>
                  <a:latin typeface="Telegraf"/>
                </a:rPr>
                <a:t> 10 genre yang paling </a:t>
              </a:r>
              <a:r>
                <a:rPr lang="en-US" sz="2999" dirty="0" err="1">
                  <a:solidFill>
                    <a:srgbClr val="000000"/>
                  </a:solidFill>
                  <a:latin typeface="Telegraf"/>
                </a:rPr>
                <a:t>banyak</a:t>
              </a:r>
              <a:r>
                <a:rPr lang="en-US" sz="2999" dirty="0">
                  <a:solidFill>
                    <a:srgbClr val="000000"/>
                  </a:solidFill>
                  <a:latin typeface="Telegraf"/>
                </a:rPr>
                <a:t> </a:t>
              </a:r>
              <a:r>
                <a:rPr lang="en-US" sz="2999" dirty="0" err="1">
                  <a:solidFill>
                    <a:srgbClr val="000000"/>
                  </a:solidFill>
                  <a:latin typeface="Telegraf"/>
                </a:rPr>
                <a:t>diminati</a:t>
              </a:r>
              <a:r>
                <a:rPr lang="en-US" sz="2999" dirty="0">
                  <a:solidFill>
                    <a:srgbClr val="000000"/>
                  </a:solidFill>
                  <a:latin typeface="Telegraf"/>
                </a:rPr>
                <a:t>.[textual] </a:t>
              </a:r>
            </a:p>
            <a:p>
              <a:pPr>
                <a:lnSpc>
                  <a:spcPts val="3899"/>
                </a:lnSpc>
              </a:pPr>
              <a:endParaRPr lang="en-US" sz="2999" dirty="0">
                <a:solidFill>
                  <a:srgbClr val="000000"/>
                </a:solidFill>
                <a:latin typeface="Telegraf"/>
              </a:endParaRPr>
            </a:p>
          </p:txBody>
        </p:sp>
        <p:sp>
          <p:nvSpPr>
            <p:cNvPr id="9" name="TextBox 9"/>
            <p:cNvSpPr txBox="1"/>
            <p:nvPr/>
          </p:nvSpPr>
          <p:spPr>
            <a:xfrm>
              <a:off x="0" y="0"/>
              <a:ext cx="1122642"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02</a:t>
              </a:r>
            </a:p>
          </p:txBody>
        </p:sp>
      </p:grpSp>
      <p:grpSp>
        <p:nvGrpSpPr>
          <p:cNvPr id="10" name="Group 10"/>
          <p:cNvGrpSpPr/>
          <p:nvPr/>
        </p:nvGrpSpPr>
        <p:grpSpPr>
          <a:xfrm>
            <a:off x="9481420" y="1927845"/>
            <a:ext cx="8044580" cy="3000821"/>
            <a:chOff x="0" y="-71140"/>
            <a:chExt cx="10726107" cy="4001095"/>
          </a:xfrm>
        </p:grpSpPr>
        <p:sp>
          <p:nvSpPr>
            <p:cNvPr id="11" name="TextBox 11"/>
            <p:cNvSpPr txBox="1"/>
            <p:nvPr/>
          </p:nvSpPr>
          <p:spPr>
            <a:xfrm>
              <a:off x="1805279" y="-71140"/>
              <a:ext cx="8920828" cy="4001095"/>
            </a:xfrm>
            <a:prstGeom prst="rect">
              <a:avLst/>
            </a:prstGeom>
          </p:spPr>
          <p:txBody>
            <a:bodyPr wrap="square" lIns="0" tIns="0" rIns="0" bIns="0" rtlCol="0" anchor="t">
              <a:spAutoFit/>
            </a:bodyPr>
            <a:lstStyle/>
            <a:p>
              <a:pPr>
                <a:lnSpc>
                  <a:spcPts val="3900"/>
                </a:lnSpc>
              </a:pPr>
              <a:r>
                <a:rPr lang="en-US" sz="3000" dirty="0" err="1">
                  <a:solidFill>
                    <a:srgbClr val="000000"/>
                  </a:solidFill>
                  <a:latin typeface="Telegraf"/>
                </a:rPr>
                <a:t>Industri</a:t>
              </a:r>
              <a:r>
                <a:rPr lang="en-US" sz="2999" dirty="0">
                  <a:solidFill>
                    <a:srgbClr val="000000"/>
                  </a:solidFill>
                  <a:latin typeface="Telegraf"/>
                </a:rPr>
                <a:t> </a:t>
              </a:r>
              <a:r>
                <a:rPr lang="en-US" sz="2999" dirty="0" err="1">
                  <a:solidFill>
                    <a:srgbClr val="000000"/>
                  </a:solidFill>
                  <a:latin typeface="Telegraf"/>
                </a:rPr>
                <a:t>dapat</a:t>
              </a:r>
              <a:r>
                <a:rPr lang="en-US" sz="2999" dirty="0">
                  <a:solidFill>
                    <a:srgbClr val="000000"/>
                  </a:solidFill>
                  <a:latin typeface="Telegraf"/>
                </a:rPr>
                <a:t> </a:t>
              </a:r>
              <a:r>
                <a:rPr lang="en-US" sz="2999" dirty="0" err="1">
                  <a:solidFill>
                    <a:srgbClr val="000000"/>
                  </a:solidFill>
                  <a:latin typeface="Telegraf"/>
                </a:rPr>
                <a:t>menemukan</a:t>
              </a:r>
              <a:r>
                <a:rPr lang="en-US" sz="2999" dirty="0">
                  <a:solidFill>
                    <a:srgbClr val="000000"/>
                  </a:solidFill>
                  <a:latin typeface="Telegraf"/>
                </a:rPr>
                <a:t> </a:t>
              </a:r>
              <a:r>
                <a:rPr lang="en-US" sz="2999" dirty="0" err="1">
                  <a:solidFill>
                    <a:srgbClr val="000000"/>
                  </a:solidFill>
                  <a:latin typeface="Telegraf"/>
                </a:rPr>
                <a:t>tren</a:t>
              </a:r>
              <a:r>
                <a:rPr lang="en-US" sz="2999" dirty="0">
                  <a:solidFill>
                    <a:srgbClr val="000000"/>
                  </a:solidFill>
                  <a:latin typeface="Telegraf"/>
                </a:rPr>
                <a:t> genre game yang paling </a:t>
              </a:r>
              <a:r>
                <a:rPr lang="en-US" sz="2999" dirty="0" err="1">
                  <a:solidFill>
                    <a:srgbClr val="000000"/>
                  </a:solidFill>
                  <a:latin typeface="Telegraf"/>
                </a:rPr>
                <a:t>banyak</a:t>
              </a:r>
              <a:r>
                <a:rPr lang="en-US" sz="2999" dirty="0">
                  <a:solidFill>
                    <a:srgbClr val="000000"/>
                  </a:solidFill>
                  <a:latin typeface="Telegraf"/>
                </a:rPr>
                <a:t> </a:t>
              </a:r>
              <a:r>
                <a:rPr lang="en-US" sz="2999" dirty="0" err="1">
                  <a:solidFill>
                    <a:srgbClr val="000000"/>
                  </a:solidFill>
                  <a:latin typeface="Telegraf"/>
                </a:rPr>
                <a:t>diperjualbelikan</a:t>
              </a:r>
              <a:r>
                <a:rPr lang="en-US" sz="2999" dirty="0">
                  <a:solidFill>
                    <a:srgbClr val="000000"/>
                  </a:solidFill>
                  <a:latin typeface="Telegraf"/>
                </a:rPr>
                <a:t> di </a:t>
              </a:r>
              <a:r>
                <a:rPr lang="en-US" sz="2999" dirty="0" err="1">
                  <a:solidFill>
                    <a:srgbClr val="000000"/>
                  </a:solidFill>
                  <a:latin typeface="Telegraf"/>
                </a:rPr>
                <a:t>seluruh</a:t>
              </a:r>
              <a:r>
                <a:rPr lang="en-US" sz="2999" dirty="0">
                  <a:solidFill>
                    <a:srgbClr val="000000"/>
                  </a:solidFill>
                  <a:latin typeface="Telegraf"/>
                </a:rPr>
                <a:t> </a:t>
              </a:r>
              <a:r>
                <a:rPr lang="en-US" sz="2999" dirty="0" err="1">
                  <a:solidFill>
                    <a:srgbClr val="000000"/>
                  </a:solidFill>
                  <a:latin typeface="Telegraf"/>
                </a:rPr>
                <a:t>dunia</a:t>
              </a:r>
              <a:r>
                <a:rPr lang="en-US" sz="2999" dirty="0">
                  <a:solidFill>
                    <a:srgbClr val="000000"/>
                  </a:solidFill>
                  <a:latin typeface="Telegraf"/>
                </a:rPr>
                <a:t> </a:t>
              </a:r>
              <a:r>
                <a:rPr lang="en-US" sz="2999" dirty="0" err="1">
                  <a:solidFill>
                    <a:srgbClr val="000000"/>
                  </a:solidFill>
                  <a:latin typeface="Telegraf"/>
                </a:rPr>
                <a:t>dalam</a:t>
              </a:r>
              <a:r>
                <a:rPr lang="en-US" sz="2999" dirty="0">
                  <a:solidFill>
                    <a:srgbClr val="000000"/>
                  </a:solidFill>
                  <a:latin typeface="Telegraf"/>
                </a:rPr>
                <a:t> </a:t>
              </a:r>
              <a:r>
                <a:rPr lang="en-US" sz="2999" dirty="0" err="1">
                  <a:solidFill>
                    <a:srgbClr val="000000"/>
                  </a:solidFill>
                  <a:latin typeface="Telegraf"/>
                </a:rPr>
                <a:t>rentang</a:t>
              </a:r>
              <a:r>
                <a:rPr lang="en-US" sz="2999" dirty="0">
                  <a:solidFill>
                    <a:srgbClr val="000000"/>
                  </a:solidFill>
                  <a:latin typeface="Telegraf"/>
                </a:rPr>
                <a:t> </a:t>
              </a:r>
              <a:r>
                <a:rPr lang="en-US" sz="2999" dirty="0" err="1">
                  <a:solidFill>
                    <a:srgbClr val="000000"/>
                  </a:solidFill>
                  <a:latin typeface="Telegraf"/>
                </a:rPr>
                <a:t>waktu</a:t>
              </a:r>
              <a:r>
                <a:rPr lang="en-US" sz="2999" dirty="0">
                  <a:solidFill>
                    <a:srgbClr val="000000"/>
                  </a:solidFill>
                  <a:latin typeface="Telegraf"/>
                </a:rPr>
                <a:t> 1980-2017. [temporal] </a:t>
              </a:r>
            </a:p>
            <a:p>
              <a:pPr>
                <a:lnSpc>
                  <a:spcPts val="3899"/>
                </a:lnSpc>
              </a:pPr>
              <a:endParaRPr lang="en-US" sz="2999" dirty="0">
                <a:solidFill>
                  <a:srgbClr val="000000"/>
                </a:solidFill>
                <a:latin typeface="Telegraf"/>
              </a:endParaRPr>
            </a:p>
          </p:txBody>
        </p:sp>
        <p:sp>
          <p:nvSpPr>
            <p:cNvPr id="12" name="TextBox 12"/>
            <p:cNvSpPr txBox="1"/>
            <p:nvPr/>
          </p:nvSpPr>
          <p:spPr>
            <a:xfrm>
              <a:off x="0" y="0"/>
              <a:ext cx="1209691" cy="467320"/>
            </a:xfrm>
            <a:prstGeom prst="rect">
              <a:avLst/>
            </a:prstGeom>
          </p:spPr>
          <p:txBody>
            <a:bodyPr lIns="0" tIns="0" rIns="0" bIns="0" rtlCol="0" anchor="t">
              <a:spAutoFit/>
            </a:bodyPr>
            <a:lstStyle/>
            <a:p>
              <a:pPr algn="ctr">
                <a:lnSpc>
                  <a:spcPts val="2759"/>
                </a:lnSpc>
              </a:pPr>
              <a:r>
                <a:rPr lang="en-US" sz="2300">
                  <a:solidFill>
                    <a:srgbClr val="000000"/>
                  </a:solidFill>
                  <a:latin typeface="Michroma"/>
                </a:rPr>
                <a:t>04</a:t>
              </a:r>
            </a:p>
          </p:txBody>
        </p:sp>
      </p:grpSp>
      <p:grpSp>
        <p:nvGrpSpPr>
          <p:cNvPr id="13" name="Group 13"/>
          <p:cNvGrpSpPr/>
          <p:nvPr/>
        </p:nvGrpSpPr>
        <p:grpSpPr>
          <a:xfrm>
            <a:off x="740801" y="7280622"/>
            <a:ext cx="7107799" cy="3000821"/>
            <a:chOff x="0" y="-76200"/>
            <a:chExt cx="9477065" cy="4001095"/>
          </a:xfrm>
        </p:grpSpPr>
        <p:sp>
          <p:nvSpPr>
            <p:cNvPr id="14" name="TextBox 14"/>
            <p:cNvSpPr txBox="1"/>
            <p:nvPr/>
          </p:nvSpPr>
          <p:spPr>
            <a:xfrm>
              <a:off x="1675372" y="-76200"/>
              <a:ext cx="7801693" cy="4001095"/>
            </a:xfrm>
            <a:prstGeom prst="rect">
              <a:avLst/>
            </a:prstGeom>
          </p:spPr>
          <p:txBody>
            <a:bodyPr wrap="square" lIns="0" tIns="0" rIns="0" bIns="0" rtlCol="0" anchor="t">
              <a:spAutoFit/>
            </a:bodyPr>
            <a:lstStyle/>
            <a:p>
              <a:pPr algn="just">
                <a:lnSpc>
                  <a:spcPts val="3900"/>
                </a:lnSpc>
              </a:pPr>
              <a:r>
                <a:rPr lang="en-US" sz="3000" dirty="0" err="1">
                  <a:solidFill>
                    <a:srgbClr val="000000"/>
                  </a:solidFill>
                  <a:latin typeface="Telegraf"/>
                </a:rPr>
                <a:t>I</a:t>
              </a:r>
              <a:r>
                <a:rPr lang="en-US" sz="2999" dirty="0" err="1">
                  <a:solidFill>
                    <a:srgbClr val="000000"/>
                  </a:solidFill>
                  <a:latin typeface="Telegraf"/>
                </a:rPr>
                <a:t>ndustri</a:t>
              </a:r>
              <a:r>
                <a:rPr lang="en-US" sz="2999" dirty="0">
                  <a:solidFill>
                    <a:srgbClr val="000000"/>
                  </a:solidFill>
                  <a:latin typeface="Telegraf"/>
                </a:rPr>
                <a:t> </a:t>
              </a:r>
              <a:r>
                <a:rPr lang="en-US" sz="2999" dirty="0" err="1">
                  <a:solidFill>
                    <a:srgbClr val="000000"/>
                  </a:solidFill>
                  <a:latin typeface="Telegraf"/>
                </a:rPr>
                <a:t>dapat</a:t>
              </a:r>
              <a:r>
                <a:rPr lang="en-US" sz="2999" dirty="0">
                  <a:solidFill>
                    <a:srgbClr val="000000"/>
                  </a:solidFill>
                  <a:latin typeface="Telegraf"/>
                </a:rPr>
                <a:t> </a:t>
              </a:r>
              <a:r>
                <a:rPr lang="en-US" sz="2999" dirty="0" err="1">
                  <a:solidFill>
                    <a:srgbClr val="000000"/>
                  </a:solidFill>
                  <a:latin typeface="Telegraf"/>
                </a:rPr>
                <a:t>menemukan</a:t>
              </a:r>
              <a:r>
                <a:rPr lang="en-US" sz="2999" dirty="0">
                  <a:solidFill>
                    <a:srgbClr val="000000"/>
                  </a:solidFill>
                  <a:latin typeface="Telegraf"/>
                </a:rPr>
                <a:t> </a:t>
              </a:r>
              <a:r>
                <a:rPr lang="en-US" sz="2999" dirty="0" err="1">
                  <a:solidFill>
                    <a:srgbClr val="000000"/>
                  </a:solidFill>
                  <a:latin typeface="Telegraf"/>
                </a:rPr>
                <a:t>terkait</a:t>
              </a:r>
              <a:r>
                <a:rPr lang="en-US" sz="2999" dirty="0">
                  <a:solidFill>
                    <a:srgbClr val="000000"/>
                  </a:solidFill>
                  <a:latin typeface="Telegraf"/>
                </a:rPr>
                <a:t> </a:t>
              </a:r>
              <a:r>
                <a:rPr lang="en-US" sz="2999" dirty="0" err="1">
                  <a:solidFill>
                    <a:srgbClr val="000000"/>
                  </a:solidFill>
                  <a:latin typeface="Telegraf"/>
                </a:rPr>
                <a:t>pendapatan</a:t>
              </a:r>
              <a:r>
                <a:rPr lang="en-US" sz="2999" dirty="0">
                  <a:solidFill>
                    <a:srgbClr val="000000"/>
                  </a:solidFill>
                  <a:latin typeface="Telegraf"/>
                </a:rPr>
                <a:t> publisher </a:t>
              </a:r>
              <a:r>
                <a:rPr lang="en-US" sz="2999" dirty="0" err="1">
                  <a:solidFill>
                    <a:srgbClr val="000000"/>
                  </a:solidFill>
                  <a:latin typeface="Telegraf"/>
                </a:rPr>
                <a:t>setiap</a:t>
              </a:r>
              <a:r>
                <a:rPr lang="en-US" sz="2999" dirty="0">
                  <a:solidFill>
                    <a:srgbClr val="000000"/>
                  </a:solidFill>
                  <a:latin typeface="Telegraf"/>
                </a:rPr>
                <a:t> </a:t>
              </a:r>
              <a:r>
                <a:rPr lang="en-US" sz="2999" dirty="0" err="1">
                  <a:solidFill>
                    <a:srgbClr val="000000"/>
                  </a:solidFill>
                  <a:latin typeface="Telegraf"/>
                </a:rPr>
                <a:t>tahun</a:t>
              </a:r>
              <a:r>
                <a:rPr lang="en-US" sz="2999" dirty="0">
                  <a:solidFill>
                    <a:srgbClr val="000000"/>
                  </a:solidFill>
                  <a:latin typeface="Telegraf"/>
                </a:rPr>
                <a:t> </a:t>
              </a:r>
              <a:r>
                <a:rPr lang="en-US" sz="2999" dirty="0" err="1">
                  <a:solidFill>
                    <a:srgbClr val="000000"/>
                  </a:solidFill>
                  <a:latin typeface="Telegraf"/>
                </a:rPr>
                <a:t>berdasarkan</a:t>
              </a:r>
              <a:r>
                <a:rPr lang="en-US" sz="2999" dirty="0">
                  <a:solidFill>
                    <a:srgbClr val="000000"/>
                  </a:solidFill>
                  <a:latin typeface="Telegraf"/>
                </a:rPr>
                <a:t> </a:t>
              </a:r>
              <a:r>
                <a:rPr lang="en-US" sz="2999" dirty="0" err="1">
                  <a:solidFill>
                    <a:srgbClr val="000000"/>
                  </a:solidFill>
                  <a:latin typeface="Telegraf"/>
                </a:rPr>
                <a:t>penjualan</a:t>
              </a:r>
              <a:r>
                <a:rPr lang="en-US" sz="2999" dirty="0">
                  <a:solidFill>
                    <a:srgbClr val="000000"/>
                  </a:solidFill>
                  <a:latin typeface="Telegraf"/>
                </a:rPr>
                <a:t> video game.[Temporal]</a:t>
              </a:r>
            </a:p>
            <a:p>
              <a:pPr>
                <a:lnSpc>
                  <a:spcPts val="3899"/>
                </a:lnSpc>
              </a:pPr>
              <a:endParaRPr lang="en-US" sz="2999" dirty="0">
                <a:solidFill>
                  <a:srgbClr val="000000"/>
                </a:solidFill>
                <a:latin typeface="Telegraf"/>
              </a:endParaRPr>
            </a:p>
          </p:txBody>
        </p:sp>
        <p:sp>
          <p:nvSpPr>
            <p:cNvPr id="15" name="TextBox 15"/>
            <p:cNvSpPr txBox="1"/>
            <p:nvPr/>
          </p:nvSpPr>
          <p:spPr>
            <a:xfrm>
              <a:off x="0" y="0"/>
              <a:ext cx="1122642" cy="46732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03</a:t>
              </a:r>
            </a:p>
          </p:txBody>
        </p:sp>
      </p:grpSp>
      <p:grpSp>
        <p:nvGrpSpPr>
          <p:cNvPr id="16" name="Group 16"/>
          <p:cNvGrpSpPr/>
          <p:nvPr/>
        </p:nvGrpSpPr>
        <p:grpSpPr>
          <a:xfrm>
            <a:off x="9481420" y="4787670"/>
            <a:ext cx="8044580" cy="2500685"/>
            <a:chOff x="0" y="-71140"/>
            <a:chExt cx="10726107" cy="3334247"/>
          </a:xfrm>
        </p:grpSpPr>
        <p:sp>
          <p:nvSpPr>
            <p:cNvPr id="17" name="TextBox 17"/>
            <p:cNvSpPr txBox="1"/>
            <p:nvPr/>
          </p:nvSpPr>
          <p:spPr>
            <a:xfrm>
              <a:off x="1805279" y="-71140"/>
              <a:ext cx="8920828" cy="3334247"/>
            </a:xfrm>
            <a:prstGeom prst="rect">
              <a:avLst/>
            </a:prstGeom>
          </p:spPr>
          <p:txBody>
            <a:bodyPr wrap="square" lIns="0" tIns="0" rIns="0" bIns="0" rtlCol="0" anchor="t">
              <a:spAutoFit/>
            </a:bodyPr>
            <a:lstStyle/>
            <a:p>
              <a:pPr algn="just">
                <a:lnSpc>
                  <a:spcPts val="3900"/>
                </a:lnSpc>
              </a:pPr>
              <a:r>
                <a:rPr lang="en-US" sz="3000" dirty="0" err="1">
                  <a:solidFill>
                    <a:srgbClr val="000000"/>
                  </a:solidFill>
                  <a:latin typeface="Telegraf"/>
                </a:rPr>
                <a:t>I</a:t>
              </a:r>
              <a:r>
                <a:rPr lang="en-US" sz="2999" dirty="0" err="1">
                  <a:solidFill>
                    <a:srgbClr val="000000"/>
                  </a:solidFill>
                  <a:latin typeface="Telegraf"/>
                </a:rPr>
                <a:t>ndustri</a:t>
              </a:r>
              <a:r>
                <a:rPr lang="en-US" sz="2999" dirty="0">
                  <a:solidFill>
                    <a:srgbClr val="000000"/>
                  </a:solidFill>
                  <a:latin typeface="Telegraf"/>
                </a:rPr>
                <a:t> </a:t>
              </a:r>
              <a:r>
                <a:rPr lang="en-US" sz="2999" dirty="0" err="1">
                  <a:solidFill>
                    <a:srgbClr val="000000"/>
                  </a:solidFill>
                  <a:latin typeface="Telegraf"/>
                </a:rPr>
                <a:t>dapat</a:t>
              </a:r>
              <a:r>
                <a:rPr lang="en-US" sz="2999" dirty="0">
                  <a:solidFill>
                    <a:srgbClr val="000000"/>
                  </a:solidFill>
                  <a:latin typeface="Telegraf"/>
                </a:rPr>
                <a:t> </a:t>
              </a:r>
              <a:r>
                <a:rPr lang="en-US" sz="2999" dirty="0" err="1">
                  <a:solidFill>
                    <a:srgbClr val="000000"/>
                  </a:solidFill>
                  <a:latin typeface="Telegraf"/>
                </a:rPr>
                <a:t>menemukan</a:t>
              </a:r>
              <a:r>
                <a:rPr lang="en-US" sz="2999" dirty="0">
                  <a:solidFill>
                    <a:srgbClr val="000000"/>
                  </a:solidFill>
                  <a:latin typeface="Telegraf"/>
                </a:rPr>
                <a:t> </a:t>
              </a:r>
              <a:r>
                <a:rPr lang="en-US" sz="2999" dirty="0" err="1">
                  <a:solidFill>
                    <a:srgbClr val="000000"/>
                  </a:solidFill>
                  <a:latin typeface="Telegraf"/>
                </a:rPr>
                <a:t>informasi</a:t>
              </a:r>
              <a:r>
                <a:rPr lang="en-US" sz="2999" dirty="0">
                  <a:solidFill>
                    <a:srgbClr val="000000"/>
                  </a:solidFill>
                  <a:latin typeface="Telegraf"/>
                </a:rPr>
                <a:t> </a:t>
              </a:r>
              <a:r>
                <a:rPr lang="en-US" sz="2999" dirty="0" err="1">
                  <a:solidFill>
                    <a:srgbClr val="000000"/>
                  </a:solidFill>
                  <a:latin typeface="Telegraf"/>
                </a:rPr>
                <a:t>terkait</a:t>
              </a:r>
              <a:r>
                <a:rPr lang="en-US" sz="2999" dirty="0">
                  <a:solidFill>
                    <a:srgbClr val="000000"/>
                  </a:solidFill>
                  <a:latin typeface="Telegraf"/>
                </a:rPr>
                <a:t> platform yang paling </a:t>
              </a:r>
              <a:r>
                <a:rPr lang="en-US" sz="2999" dirty="0" err="1">
                  <a:solidFill>
                    <a:srgbClr val="000000"/>
                  </a:solidFill>
                  <a:latin typeface="Telegraf"/>
                </a:rPr>
                <a:t>sering</a:t>
              </a:r>
              <a:r>
                <a:rPr lang="en-US" sz="2999" dirty="0">
                  <a:solidFill>
                    <a:srgbClr val="000000"/>
                  </a:solidFill>
                  <a:latin typeface="Telegraf"/>
                </a:rPr>
                <a:t> </a:t>
              </a:r>
              <a:r>
                <a:rPr lang="en-US" sz="2999" dirty="0" err="1">
                  <a:solidFill>
                    <a:srgbClr val="000000"/>
                  </a:solidFill>
                  <a:latin typeface="Telegraf"/>
                </a:rPr>
                <a:t>digunakan</a:t>
              </a:r>
              <a:r>
                <a:rPr lang="en-US" sz="2999" dirty="0">
                  <a:solidFill>
                    <a:srgbClr val="000000"/>
                  </a:solidFill>
                  <a:latin typeface="Telegraf"/>
                </a:rPr>
                <a:t> </a:t>
              </a:r>
              <a:r>
                <a:rPr lang="en-US" sz="2999" dirty="0" err="1">
                  <a:solidFill>
                    <a:srgbClr val="000000"/>
                  </a:solidFill>
                  <a:latin typeface="Telegraf"/>
                </a:rPr>
                <a:t>oleh</a:t>
              </a:r>
              <a:r>
                <a:rPr lang="en-US" sz="2999" dirty="0">
                  <a:solidFill>
                    <a:srgbClr val="000000"/>
                  </a:solidFill>
                  <a:latin typeface="Telegraf"/>
                </a:rPr>
                <a:t> publisher </a:t>
              </a:r>
              <a:r>
                <a:rPr lang="en-US" sz="2999" dirty="0" err="1">
                  <a:solidFill>
                    <a:srgbClr val="000000"/>
                  </a:solidFill>
                  <a:latin typeface="Telegraf"/>
                </a:rPr>
                <a:t>dalam</a:t>
              </a:r>
              <a:r>
                <a:rPr lang="en-US" sz="2999" dirty="0">
                  <a:solidFill>
                    <a:srgbClr val="000000"/>
                  </a:solidFill>
                  <a:latin typeface="Telegraf"/>
                </a:rPr>
                <a:t> </a:t>
              </a:r>
              <a:r>
                <a:rPr lang="en-US" sz="2999" dirty="0" err="1">
                  <a:solidFill>
                    <a:srgbClr val="000000"/>
                  </a:solidFill>
                  <a:latin typeface="Telegraf"/>
                </a:rPr>
                <a:t>merilis</a:t>
              </a:r>
              <a:r>
                <a:rPr lang="en-US" sz="2999" dirty="0">
                  <a:solidFill>
                    <a:srgbClr val="000000"/>
                  </a:solidFill>
                  <a:latin typeface="Telegraf"/>
                </a:rPr>
                <a:t> video game.[temporal]</a:t>
              </a:r>
            </a:p>
            <a:p>
              <a:pPr>
                <a:lnSpc>
                  <a:spcPts val="3899"/>
                </a:lnSpc>
              </a:pPr>
              <a:endParaRPr lang="en-US" sz="2999" dirty="0">
                <a:solidFill>
                  <a:srgbClr val="000000"/>
                </a:solidFill>
                <a:latin typeface="Telegraf"/>
              </a:endParaRPr>
            </a:p>
          </p:txBody>
        </p:sp>
        <p:sp>
          <p:nvSpPr>
            <p:cNvPr id="18" name="TextBox 18"/>
            <p:cNvSpPr txBox="1"/>
            <p:nvPr/>
          </p:nvSpPr>
          <p:spPr>
            <a:xfrm>
              <a:off x="0" y="0"/>
              <a:ext cx="1209691" cy="467320"/>
            </a:xfrm>
            <a:prstGeom prst="rect">
              <a:avLst/>
            </a:prstGeom>
          </p:spPr>
          <p:txBody>
            <a:bodyPr lIns="0" tIns="0" rIns="0" bIns="0" rtlCol="0" anchor="t">
              <a:spAutoFit/>
            </a:bodyPr>
            <a:lstStyle/>
            <a:p>
              <a:pPr algn="ctr">
                <a:lnSpc>
                  <a:spcPts val="2759"/>
                </a:lnSpc>
              </a:pPr>
              <a:r>
                <a:rPr lang="en-US" sz="2300">
                  <a:solidFill>
                    <a:srgbClr val="000000"/>
                  </a:solidFill>
                  <a:latin typeface="Michroma"/>
                </a:rPr>
                <a:t>05</a:t>
              </a:r>
            </a:p>
          </p:txBody>
        </p:sp>
      </p:grpSp>
      <p:grpSp>
        <p:nvGrpSpPr>
          <p:cNvPr id="19" name="Group 19"/>
          <p:cNvGrpSpPr/>
          <p:nvPr/>
        </p:nvGrpSpPr>
        <p:grpSpPr>
          <a:xfrm>
            <a:off x="9481420" y="7229865"/>
            <a:ext cx="8044580" cy="2000250"/>
            <a:chOff x="0" y="-71140"/>
            <a:chExt cx="10726107" cy="2667000"/>
          </a:xfrm>
        </p:grpSpPr>
        <p:sp>
          <p:nvSpPr>
            <p:cNvPr id="20" name="TextBox 20"/>
            <p:cNvSpPr txBox="1"/>
            <p:nvPr/>
          </p:nvSpPr>
          <p:spPr>
            <a:xfrm>
              <a:off x="1805279" y="-71140"/>
              <a:ext cx="8920828" cy="2667000"/>
            </a:xfrm>
            <a:prstGeom prst="rect">
              <a:avLst/>
            </a:prstGeom>
          </p:spPr>
          <p:txBody>
            <a:bodyPr wrap="square" lIns="0" tIns="0" rIns="0" bIns="0" rtlCol="0" anchor="t">
              <a:spAutoFit/>
            </a:bodyPr>
            <a:lstStyle/>
            <a:p>
              <a:pPr algn="just">
                <a:lnSpc>
                  <a:spcPts val="3900"/>
                </a:lnSpc>
              </a:pPr>
              <a:r>
                <a:rPr lang="en-US" sz="3000" dirty="0" err="1">
                  <a:solidFill>
                    <a:srgbClr val="000000"/>
                  </a:solidFill>
                  <a:latin typeface="Telegraf"/>
                </a:rPr>
                <a:t>M</a:t>
              </a:r>
              <a:r>
                <a:rPr lang="en-US" sz="2999" dirty="0" err="1">
                  <a:solidFill>
                    <a:srgbClr val="000000"/>
                  </a:solidFill>
                  <a:latin typeface="Telegraf"/>
                </a:rPr>
                <a:t>erancang</a:t>
              </a:r>
              <a:r>
                <a:rPr lang="en-US" sz="2999" dirty="0">
                  <a:solidFill>
                    <a:srgbClr val="000000"/>
                  </a:solidFill>
                  <a:latin typeface="Telegraf"/>
                </a:rPr>
                <a:t> dashboard yang </a:t>
              </a:r>
              <a:r>
                <a:rPr lang="en-US" sz="2999" dirty="0" err="1">
                  <a:solidFill>
                    <a:srgbClr val="000000"/>
                  </a:solidFill>
                  <a:latin typeface="Telegraf"/>
                </a:rPr>
                <a:t>menyajikan</a:t>
              </a:r>
              <a:r>
                <a:rPr lang="en-US" sz="2999" dirty="0">
                  <a:solidFill>
                    <a:srgbClr val="000000"/>
                  </a:solidFill>
                  <a:latin typeface="Telegraf"/>
                </a:rPr>
                <a:t> </a:t>
              </a:r>
              <a:r>
                <a:rPr lang="en-US" sz="2999" dirty="0" err="1">
                  <a:solidFill>
                    <a:srgbClr val="000000"/>
                  </a:solidFill>
                  <a:latin typeface="Telegraf"/>
                </a:rPr>
                <a:t>visualisasi</a:t>
              </a:r>
              <a:r>
                <a:rPr lang="en-US" sz="2999" dirty="0">
                  <a:solidFill>
                    <a:srgbClr val="000000"/>
                  </a:solidFill>
                  <a:latin typeface="Telegraf"/>
                </a:rPr>
                <a:t> data </a:t>
              </a:r>
              <a:r>
                <a:rPr lang="en-US" sz="2999" dirty="0" err="1">
                  <a:solidFill>
                    <a:srgbClr val="000000"/>
                  </a:solidFill>
                  <a:latin typeface="Telegraf"/>
                </a:rPr>
                <a:t>penjualan</a:t>
              </a:r>
              <a:r>
                <a:rPr lang="en-US" sz="2999" dirty="0">
                  <a:solidFill>
                    <a:srgbClr val="000000"/>
                  </a:solidFill>
                  <a:latin typeface="Telegraf"/>
                </a:rPr>
                <a:t> game </a:t>
              </a:r>
              <a:r>
                <a:rPr lang="en-US" sz="2999" dirty="0" err="1">
                  <a:solidFill>
                    <a:srgbClr val="000000"/>
                  </a:solidFill>
                  <a:latin typeface="Telegraf"/>
                </a:rPr>
                <a:t>dari</a:t>
              </a:r>
              <a:r>
                <a:rPr lang="en-US" sz="2999" dirty="0">
                  <a:solidFill>
                    <a:srgbClr val="000000"/>
                  </a:solidFill>
                  <a:latin typeface="Telegraf"/>
                </a:rPr>
                <a:t> </a:t>
              </a:r>
              <a:r>
                <a:rPr lang="en-US" sz="2999" dirty="0" err="1">
                  <a:solidFill>
                    <a:srgbClr val="000000"/>
                  </a:solidFill>
                  <a:latin typeface="Telegraf"/>
                </a:rPr>
                <a:t>tahun</a:t>
              </a:r>
              <a:r>
                <a:rPr lang="en-US" sz="2999" dirty="0">
                  <a:solidFill>
                    <a:srgbClr val="000000"/>
                  </a:solidFill>
                  <a:latin typeface="Telegraf"/>
                </a:rPr>
                <a:t> </a:t>
              </a:r>
              <a:r>
                <a:rPr lang="en-US" sz="2999" dirty="0" err="1">
                  <a:solidFill>
                    <a:srgbClr val="000000"/>
                  </a:solidFill>
                  <a:latin typeface="Telegraf"/>
                </a:rPr>
                <a:t>ke</a:t>
              </a:r>
              <a:r>
                <a:rPr lang="en-US" sz="2999" dirty="0">
                  <a:solidFill>
                    <a:srgbClr val="000000"/>
                  </a:solidFill>
                  <a:latin typeface="Telegraf"/>
                </a:rPr>
                <a:t> </a:t>
              </a:r>
              <a:r>
                <a:rPr lang="en-US" sz="2999" dirty="0" err="1">
                  <a:solidFill>
                    <a:srgbClr val="000000"/>
                  </a:solidFill>
                  <a:latin typeface="Telegraf"/>
                </a:rPr>
                <a:t>tahun</a:t>
              </a:r>
              <a:r>
                <a:rPr lang="en-US" sz="2999" dirty="0">
                  <a:solidFill>
                    <a:srgbClr val="000000"/>
                  </a:solidFill>
                  <a:latin typeface="Telegraf"/>
                </a:rPr>
                <a:t>.</a:t>
              </a:r>
            </a:p>
            <a:p>
              <a:pPr>
                <a:lnSpc>
                  <a:spcPts val="3899"/>
                </a:lnSpc>
              </a:pPr>
              <a:endParaRPr lang="en-US" sz="2999" dirty="0">
                <a:solidFill>
                  <a:srgbClr val="000000"/>
                </a:solidFill>
                <a:latin typeface="Telegraf"/>
              </a:endParaRPr>
            </a:p>
          </p:txBody>
        </p:sp>
        <p:sp>
          <p:nvSpPr>
            <p:cNvPr id="21" name="TextBox 21"/>
            <p:cNvSpPr txBox="1"/>
            <p:nvPr/>
          </p:nvSpPr>
          <p:spPr>
            <a:xfrm>
              <a:off x="0" y="0"/>
              <a:ext cx="1209691" cy="467320"/>
            </a:xfrm>
            <a:prstGeom prst="rect">
              <a:avLst/>
            </a:prstGeom>
          </p:spPr>
          <p:txBody>
            <a:bodyPr lIns="0" tIns="0" rIns="0" bIns="0" rtlCol="0" anchor="t">
              <a:spAutoFit/>
            </a:bodyPr>
            <a:lstStyle/>
            <a:p>
              <a:pPr algn="ctr">
                <a:lnSpc>
                  <a:spcPts val="2759"/>
                </a:lnSpc>
              </a:pPr>
              <a:r>
                <a:rPr lang="en-US" sz="2300">
                  <a:solidFill>
                    <a:srgbClr val="000000"/>
                  </a:solidFill>
                  <a:latin typeface="Michroma"/>
                </a:rPr>
                <a:t>06</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60975" y="-456403"/>
            <a:ext cx="18609951" cy="11199807"/>
          </a:xfrm>
          <a:prstGeom prst="rect">
            <a:avLst/>
          </a:prstGeom>
        </p:spPr>
      </p:pic>
      <p:pic>
        <p:nvPicPr>
          <p:cNvPr id="3" name="Picture 3"/>
          <p:cNvPicPr>
            <a:picLocks noChangeAspect="1"/>
          </p:cNvPicPr>
          <p:nvPr/>
        </p:nvPicPr>
        <p:blipFill>
          <a:blip r:embed="rId4">
            <a:alphaModFix amt="67000"/>
          </a:blip>
          <a:srcRect/>
          <a:stretch>
            <a:fillRect/>
          </a:stretch>
        </p:blipFill>
        <p:spPr>
          <a:xfrm rot="-1168970">
            <a:off x="6305956" y="5899373"/>
            <a:ext cx="14151146" cy="9198245"/>
          </a:xfrm>
          <a:prstGeom prst="rect">
            <a:avLst/>
          </a:prstGeom>
        </p:spPr>
      </p:pic>
      <p:sp>
        <p:nvSpPr>
          <p:cNvPr id="4" name="AutoShape 4"/>
          <p:cNvSpPr/>
          <p:nvPr/>
        </p:nvSpPr>
        <p:spPr>
          <a:xfrm>
            <a:off x="1028700" y="2771584"/>
            <a:ext cx="10462746" cy="1031250"/>
          </a:xfrm>
          <a:prstGeom prst="rect">
            <a:avLst/>
          </a:prstGeom>
          <a:solidFill>
            <a:srgbClr val="393BE4"/>
          </a:solidFill>
        </p:spPr>
      </p:sp>
      <p:sp>
        <p:nvSpPr>
          <p:cNvPr id="5" name="AutoShape 5"/>
          <p:cNvSpPr/>
          <p:nvPr/>
        </p:nvSpPr>
        <p:spPr>
          <a:xfrm>
            <a:off x="1028700" y="2762059"/>
            <a:ext cx="10462746" cy="0"/>
          </a:xfrm>
          <a:prstGeom prst="line">
            <a:avLst/>
          </a:prstGeom>
          <a:ln w="9525" cap="rnd">
            <a:solidFill>
              <a:srgbClr val="76B5F6"/>
            </a:solidFill>
            <a:prstDash val="solid"/>
            <a:headEnd type="none" w="sm" len="sm"/>
            <a:tailEnd type="none" w="sm" len="sm"/>
          </a:ln>
        </p:spPr>
      </p:sp>
      <p:sp>
        <p:nvSpPr>
          <p:cNvPr id="6" name="TextBox 6"/>
          <p:cNvSpPr txBox="1"/>
          <p:nvPr/>
        </p:nvSpPr>
        <p:spPr>
          <a:xfrm>
            <a:off x="1028700" y="5263875"/>
            <a:ext cx="10462746" cy="1087636"/>
          </a:xfrm>
          <a:prstGeom prst="rect">
            <a:avLst/>
          </a:prstGeom>
        </p:spPr>
        <p:txBody>
          <a:bodyPr lIns="0" tIns="0" rIns="0" bIns="0" rtlCol="0" anchor="t">
            <a:spAutoFit/>
          </a:bodyPr>
          <a:lstStyle/>
          <a:p>
            <a:pPr>
              <a:lnSpc>
                <a:spcPts val="8640"/>
              </a:lnSpc>
            </a:pPr>
            <a:r>
              <a:rPr lang="en-US" sz="7200">
                <a:solidFill>
                  <a:srgbClr val="FFFFFF"/>
                </a:solidFill>
                <a:latin typeface="Michroma"/>
              </a:rPr>
              <a:t>MANFAAT</a:t>
            </a:r>
          </a:p>
        </p:txBody>
      </p:sp>
      <p:sp>
        <p:nvSpPr>
          <p:cNvPr id="7" name="AutoShape 7"/>
          <p:cNvSpPr/>
          <p:nvPr/>
        </p:nvSpPr>
        <p:spPr>
          <a:xfrm>
            <a:off x="1028700" y="3802835"/>
            <a:ext cx="10462746" cy="0"/>
          </a:xfrm>
          <a:prstGeom prst="line">
            <a:avLst/>
          </a:prstGeom>
          <a:ln w="9525" cap="rnd">
            <a:solidFill>
              <a:srgbClr val="76B5F6"/>
            </a:solidFill>
            <a:prstDash val="solid"/>
            <a:headEnd type="none" w="sm" len="sm"/>
            <a:tailEnd type="none" w="sm" len="sm"/>
          </a:ln>
        </p:spPr>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28700" y="1028700"/>
            <a:ext cx="621054" cy="385053"/>
          </a:xfrm>
          <a:prstGeom prst="rect">
            <a:avLst/>
          </a:prstGeom>
        </p:spPr>
      </p:pic>
      <p:sp>
        <p:nvSpPr>
          <p:cNvPr id="9" name="TextBox 9"/>
          <p:cNvSpPr txBox="1"/>
          <p:nvPr/>
        </p:nvSpPr>
        <p:spPr>
          <a:xfrm>
            <a:off x="1876069" y="1087901"/>
            <a:ext cx="4077294" cy="285700"/>
          </a:xfrm>
          <a:prstGeom prst="rect">
            <a:avLst/>
          </a:prstGeom>
        </p:spPr>
        <p:txBody>
          <a:bodyPr lIns="0" tIns="0" rIns="0" bIns="0" rtlCol="0" anchor="t">
            <a:spAutoFit/>
          </a:bodyPr>
          <a:lstStyle/>
          <a:p>
            <a:pPr>
              <a:lnSpc>
                <a:spcPts val="2200"/>
              </a:lnSpc>
            </a:pPr>
            <a:r>
              <a:rPr lang="en-US" sz="2000">
                <a:solidFill>
                  <a:srgbClr val="FFFFFF"/>
                </a:solidFill>
                <a:latin typeface="Michroma Bold"/>
              </a:rPr>
              <a:t>Kelompok OLAF</a:t>
            </a:r>
          </a:p>
        </p:txBody>
      </p:sp>
      <p:sp>
        <p:nvSpPr>
          <p:cNvPr id="10" name="AutoShape 10"/>
          <p:cNvSpPr/>
          <p:nvPr/>
        </p:nvSpPr>
        <p:spPr>
          <a:xfrm>
            <a:off x="1028700" y="8213688"/>
            <a:ext cx="10613473" cy="0"/>
          </a:xfrm>
          <a:prstGeom prst="line">
            <a:avLst/>
          </a:prstGeom>
          <a:ln w="9525" cap="rnd">
            <a:solidFill>
              <a:srgbClr val="76B5F6"/>
            </a:solidFill>
            <a:prstDash val="solid"/>
            <a:headEnd type="none" w="sm" len="sm"/>
            <a:tailEnd type="none" w="sm" len="sm"/>
          </a:ln>
        </p:spPr>
      </p:sp>
      <p:grpSp>
        <p:nvGrpSpPr>
          <p:cNvPr id="11" name="Group 11"/>
          <p:cNvGrpSpPr>
            <a:grpSpLocks noChangeAspect="1"/>
          </p:cNvGrpSpPr>
          <p:nvPr/>
        </p:nvGrpSpPr>
        <p:grpSpPr>
          <a:xfrm>
            <a:off x="12904150" y="1028700"/>
            <a:ext cx="4049502" cy="8229600"/>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7"/>
              <a:stretch>
                <a:fillRect l="-45" r="-45"/>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8"/>
              <a:stretch>
                <a:fillRect l="-107032" r="-118475"/>
              </a:stretch>
            </a:blipFill>
          </p:spPr>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9144001" y="2320612"/>
            <a:ext cx="9144000" cy="7966388"/>
          </a:xfrm>
          <a:prstGeom prst="rect">
            <a:avLst/>
          </a:prstGeom>
        </p:spPr>
      </p:pic>
      <p:sp>
        <p:nvSpPr>
          <p:cNvPr id="3" name="TextBox 3"/>
          <p:cNvSpPr txBox="1"/>
          <p:nvPr/>
        </p:nvSpPr>
        <p:spPr>
          <a:xfrm>
            <a:off x="7601017" y="1413753"/>
            <a:ext cx="3085966" cy="487710"/>
          </a:xfrm>
          <a:prstGeom prst="rect">
            <a:avLst/>
          </a:prstGeom>
        </p:spPr>
        <p:txBody>
          <a:bodyPr lIns="0" tIns="0" rIns="0" bIns="0" rtlCol="0" anchor="t">
            <a:spAutoFit/>
          </a:bodyPr>
          <a:lstStyle/>
          <a:p>
            <a:pPr algn="ctr">
              <a:lnSpc>
                <a:spcPts val="3840"/>
              </a:lnSpc>
            </a:pPr>
            <a:r>
              <a:rPr lang="en-US" sz="3200">
                <a:solidFill>
                  <a:srgbClr val="000000"/>
                </a:solidFill>
                <a:latin typeface="Michroma"/>
              </a:rPr>
              <a:t>MANFAAT </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028700" y="1028700"/>
            <a:ext cx="621054" cy="385053"/>
          </a:xfrm>
          <a:prstGeom prst="rect">
            <a:avLst/>
          </a:prstGeom>
        </p:spPr>
      </p:pic>
      <p:grpSp>
        <p:nvGrpSpPr>
          <p:cNvPr id="5" name="Group 5"/>
          <p:cNvGrpSpPr/>
          <p:nvPr/>
        </p:nvGrpSpPr>
        <p:grpSpPr>
          <a:xfrm>
            <a:off x="1028700" y="2900517"/>
            <a:ext cx="7238491" cy="3924300"/>
            <a:chOff x="0" y="0"/>
            <a:chExt cx="9651322" cy="5232400"/>
          </a:xfrm>
        </p:grpSpPr>
        <p:sp>
          <p:nvSpPr>
            <p:cNvPr id="6" name="TextBox 6"/>
            <p:cNvSpPr txBox="1"/>
            <p:nvPr/>
          </p:nvSpPr>
          <p:spPr>
            <a:xfrm>
              <a:off x="1537822" y="-76200"/>
              <a:ext cx="8113500" cy="5308600"/>
            </a:xfrm>
            <a:prstGeom prst="rect">
              <a:avLst/>
            </a:prstGeom>
          </p:spPr>
          <p:txBody>
            <a:bodyPr lIns="0" tIns="0" rIns="0" bIns="0" rtlCol="0" anchor="t">
              <a:spAutoFit/>
            </a:bodyPr>
            <a:lstStyle/>
            <a:p>
              <a:pPr>
                <a:lnSpc>
                  <a:spcPts val="3900"/>
                </a:lnSpc>
              </a:pPr>
              <a:r>
                <a:rPr lang="en-US" sz="3000" dirty="0" err="1">
                  <a:solidFill>
                    <a:srgbClr val="000000"/>
                  </a:solidFill>
                  <a:latin typeface="Telegraf"/>
                </a:rPr>
                <a:t>Bagi</a:t>
              </a:r>
              <a:r>
                <a:rPr lang="en-US" sz="2999" dirty="0">
                  <a:solidFill>
                    <a:srgbClr val="000000"/>
                  </a:solidFill>
                  <a:latin typeface="Telegraf"/>
                </a:rPr>
                <a:t> </a:t>
              </a:r>
              <a:r>
                <a:rPr lang="en-US" sz="2999" dirty="0" err="1">
                  <a:solidFill>
                    <a:srgbClr val="000000"/>
                  </a:solidFill>
                  <a:latin typeface="Telegraf"/>
                </a:rPr>
                <a:t>Industri</a:t>
              </a:r>
              <a:r>
                <a:rPr lang="en-US" sz="2999" dirty="0">
                  <a:solidFill>
                    <a:srgbClr val="000000"/>
                  </a:solidFill>
                  <a:latin typeface="Telegraf"/>
                </a:rPr>
                <a:t> </a:t>
              </a:r>
            </a:p>
            <a:p>
              <a:pPr>
                <a:lnSpc>
                  <a:spcPts val="3900"/>
                </a:lnSpc>
              </a:pPr>
              <a:endParaRPr lang="en-US" sz="2999" dirty="0">
                <a:solidFill>
                  <a:srgbClr val="000000"/>
                </a:solidFill>
                <a:latin typeface="Telegraf"/>
              </a:endParaRPr>
            </a:p>
            <a:p>
              <a:pPr algn="just">
                <a:lnSpc>
                  <a:spcPts val="3900"/>
                </a:lnSpc>
              </a:pPr>
              <a:r>
                <a:rPr lang="en-US" sz="2999" dirty="0" err="1">
                  <a:solidFill>
                    <a:srgbClr val="000000"/>
                  </a:solidFill>
                  <a:latin typeface="Telegraf"/>
                </a:rPr>
                <a:t>Diharapkan</a:t>
              </a:r>
              <a:r>
                <a:rPr lang="en-US" sz="2999" dirty="0">
                  <a:solidFill>
                    <a:srgbClr val="000000"/>
                  </a:solidFill>
                  <a:latin typeface="Telegraf"/>
                </a:rPr>
                <a:t> </a:t>
              </a:r>
              <a:r>
                <a:rPr lang="en-US" sz="2999" dirty="0" err="1">
                  <a:solidFill>
                    <a:srgbClr val="000000"/>
                  </a:solidFill>
                  <a:latin typeface="Telegraf"/>
                </a:rPr>
                <a:t>dapat</a:t>
              </a:r>
              <a:r>
                <a:rPr lang="en-US" sz="2999" dirty="0">
                  <a:solidFill>
                    <a:srgbClr val="000000"/>
                  </a:solidFill>
                  <a:latin typeface="Telegraf"/>
                </a:rPr>
                <a:t> </a:t>
              </a:r>
              <a:r>
                <a:rPr lang="en-US" sz="2999" dirty="0" err="1">
                  <a:solidFill>
                    <a:srgbClr val="000000"/>
                  </a:solidFill>
                  <a:latin typeface="Telegraf"/>
                </a:rPr>
                <a:t>memberikan</a:t>
              </a:r>
              <a:r>
                <a:rPr lang="en-US" sz="2999" dirty="0">
                  <a:solidFill>
                    <a:srgbClr val="000000"/>
                  </a:solidFill>
                  <a:latin typeface="Telegraf"/>
                </a:rPr>
                <a:t> </a:t>
              </a:r>
              <a:r>
                <a:rPr lang="en-US" sz="2999" dirty="0" err="1">
                  <a:solidFill>
                    <a:srgbClr val="000000"/>
                  </a:solidFill>
                  <a:latin typeface="Telegraf"/>
                </a:rPr>
                <a:t>visualisasi</a:t>
              </a:r>
              <a:r>
                <a:rPr lang="en-US" sz="2999" dirty="0">
                  <a:solidFill>
                    <a:srgbClr val="000000"/>
                  </a:solidFill>
                  <a:latin typeface="Telegraf"/>
                </a:rPr>
                <a:t> data yang </a:t>
              </a:r>
              <a:r>
                <a:rPr lang="en-US" sz="2999" dirty="0" err="1">
                  <a:solidFill>
                    <a:srgbClr val="000000"/>
                  </a:solidFill>
                  <a:latin typeface="Telegraf"/>
                </a:rPr>
                <a:t>dapat</a:t>
              </a:r>
              <a:r>
                <a:rPr lang="en-US" sz="2999" dirty="0">
                  <a:solidFill>
                    <a:srgbClr val="000000"/>
                  </a:solidFill>
                  <a:latin typeface="Telegraf"/>
                </a:rPr>
                <a:t> </a:t>
              </a:r>
              <a:r>
                <a:rPr lang="en-US" sz="2999" dirty="0" err="1">
                  <a:solidFill>
                    <a:srgbClr val="000000"/>
                  </a:solidFill>
                  <a:latin typeface="Telegraf"/>
                </a:rPr>
                <a:t>mendukung</a:t>
              </a:r>
              <a:r>
                <a:rPr lang="en-US" sz="2999" dirty="0">
                  <a:solidFill>
                    <a:srgbClr val="000000"/>
                  </a:solidFill>
                  <a:latin typeface="Telegraf"/>
                </a:rPr>
                <a:t> </a:t>
              </a:r>
              <a:r>
                <a:rPr lang="en-US" sz="2999" dirty="0" err="1">
                  <a:solidFill>
                    <a:srgbClr val="000000"/>
                  </a:solidFill>
                  <a:latin typeface="Telegraf"/>
                </a:rPr>
                <a:t>dalam</a:t>
              </a:r>
              <a:r>
                <a:rPr lang="en-US" sz="2999" dirty="0">
                  <a:solidFill>
                    <a:srgbClr val="000000"/>
                  </a:solidFill>
                  <a:latin typeface="Telegraf"/>
                </a:rPr>
                <a:t> </a:t>
              </a:r>
              <a:r>
                <a:rPr lang="en-US" sz="2999" dirty="0" err="1">
                  <a:solidFill>
                    <a:srgbClr val="000000"/>
                  </a:solidFill>
                  <a:latin typeface="Telegraf"/>
                </a:rPr>
                <a:t>pengambilan</a:t>
              </a:r>
              <a:r>
                <a:rPr lang="en-US" sz="2999" dirty="0">
                  <a:solidFill>
                    <a:srgbClr val="000000"/>
                  </a:solidFill>
                  <a:latin typeface="Telegraf"/>
                </a:rPr>
                <a:t> </a:t>
              </a:r>
              <a:r>
                <a:rPr lang="en-US" sz="2999" dirty="0" err="1">
                  <a:solidFill>
                    <a:srgbClr val="000000"/>
                  </a:solidFill>
                  <a:latin typeface="Telegraf"/>
                </a:rPr>
                <a:t>keputusan</a:t>
              </a:r>
              <a:r>
                <a:rPr lang="en-US" sz="2999" dirty="0">
                  <a:solidFill>
                    <a:srgbClr val="000000"/>
                  </a:solidFill>
                  <a:latin typeface="Telegraf"/>
                </a:rPr>
                <a:t> </a:t>
              </a:r>
              <a:r>
                <a:rPr lang="en-US" sz="2999" dirty="0" err="1">
                  <a:solidFill>
                    <a:srgbClr val="000000"/>
                  </a:solidFill>
                  <a:latin typeface="Telegraf"/>
                </a:rPr>
                <a:t>dalam</a:t>
              </a:r>
              <a:r>
                <a:rPr lang="en-US" sz="2999" dirty="0">
                  <a:solidFill>
                    <a:srgbClr val="000000"/>
                  </a:solidFill>
                  <a:latin typeface="Telegraf"/>
                </a:rPr>
                <a:t> </a:t>
              </a:r>
              <a:r>
                <a:rPr lang="en-US" sz="2999" dirty="0" err="1">
                  <a:solidFill>
                    <a:srgbClr val="000000"/>
                  </a:solidFill>
                  <a:latin typeface="Telegraf"/>
                </a:rPr>
                <a:t>melakukan</a:t>
              </a:r>
              <a:r>
                <a:rPr lang="en-US" sz="2999" dirty="0">
                  <a:solidFill>
                    <a:srgbClr val="000000"/>
                  </a:solidFill>
                  <a:latin typeface="Telegraf"/>
                </a:rPr>
                <a:t> </a:t>
              </a:r>
              <a:r>
                <a:rPr lang="en-US" sz="2999" dirty="0" err="1">
                  <a:solidFill>
                    <a:srgbClr val="000000"/>
                  </a:solidFill>
                  <a:latin typeface="Telegraf"/>
                </a:rPr>
                <a:t>penjualan</a:t>
              </a:r>
              <a:r>
                <a:rPr lang="en-US" sz="2999" dirty="0">
                  <a:solidFill>
                    <a:srgbClr val="000000"/>
                  </a:solidFill>
                  <a:latin typeface="Telegraf"/>
                </a:rPr>
                <a:t> video game.</a:t>
              </a:r>
            </a:p>
            <a:p>
              <a:pPr>
                <a:lnSpc>
                  <a:spcPts val="3899"/>
                </a:lnSpc>
              </a:pPr>
              <a:endParaRPr lang="en-US" sz="2999" dirty="0">
                <a:solidFill>
                  <a:srgbClr val="000000"/>
                </a:solidFill>
                <a:latin typeface="Telegraf"/>
              </a:endParaRPr>
            </a:p>
          </p:txBody>
        </p:sp>
        <p:sp>
          <p:nvSpPr>
            <p:cNvPr id="7" name="TextBox 7"/>
            <p:cNvSpPr txBox="1"/>
            <p:nvPr/>
          </p:nvSpPr>
          <p:spPr>
            <a:xfrm>
              <a:off x="0" y="0"/>
              <a:ext cx="1030472" cy="457200"/>
            </a:xfrm>
            <a:prstGeom prst="rect">
              <a:avLst/>
            </a:prstGeom>
          </p:spPr>
          <p:txBody>
            <a:bodyPr lIns="0" tIns="0" rIns="0" bIns="0" rtlCol="0" anchor="t">
              <a:spAutoFit/>
            </a:bodyPr>
            <a:lstStyle/>
            <a:p>
              <a:pPr algn="ctr">
                <a:lnSpc>
                  <a:spcPts val="2759"/>
                </a:lnSpc>
              </a:pPr>
              <a:r>
                <a:rPr lang="en-US" sz="2299">
                  <a:solidFill>
                    <a:srgbClr val="000000"/>
                  </a:solidFill>
                  <a:latin typeface="Michroma"/>
                </a:rPr>
                <a:t>01</a:t>
              </a:r>
            </a:p>
          </p:txBody>
        </p:sp>
      </p:grpSp>
      <p:grpSp>
        <p:nvGrpSpPr>
          <p:cNvPr id="8" name="Group 8"/>
          <p:cNvGrpSpPr/>
          <p:nvPr/>
        </p:nvGrpSpPr>
        <p:grpSpPr>
          <a:xfrm>
            <a:off x="10020809" y="2896722"/>
            <a:ext cx="7238491" cy="3928095"/>
            <a:chOff x="0" y="0"/>
            <a:chExt cx="9651322" cy="5237460"/>
          </a:xfrm>
        </p:grpSpPr>
        <p:sp>
          <p:nvSpPr>
            <p:cNvPr id="9" name="TextBox 9"/>
            <p:cNvSpPr txBox="1"/>
            <p:nvPr/>
          </p:nvSpPr>
          <p:spPr>
            <a:xfrm>
              <a:off x="1537822" y="-71140"/>
              <a:ext cx="8113500" cy="5308600"/>
            </a:xfrm>
            <a:prstGeom prst="rect">
              <a:avLst/>
            </a:prstGeom>
          </p:spPr>
          <p:txBody>
            <a:bodyPr lIns="0" tIns="0" rIns="0" bIns="0" rtlCol="0" anchor="t">
              <a:spAutoFit/>
            </a:bodyPr>
            <a:lstStyle/>
            <a:p>
              <a:pPr>
                <a:lnSpc>
                  <a:spcPts val="3900"/>
                </a:lnSpc>
              </a:pPr>
              <a:r>
                <a:rPr lang="en-US" sz="3000" dirty="0" err="1">
                  <a:solidFill>
                    <a:srgbClr val="FFFFFF"/>
                  </a:solidFill>
                  <a:latin typeface="Telegraf"/>
                </a:rPr>
                <a:t>Bagi</a:t>
              </a:r>
              <a:r>
                <a:rPr lang="en-US" sz="2999" dirty="0">
                  <a:solidFill>
                    <a:srgbClr val="FFFFFF"/>
                  </a:solidFill>
                  <a:latin typeface="Telegraf"/>
                </a:rPr>
                <a:t> </a:t>
              </a:r>
              <a:r>
                <a:rPr lang="en-US" sz="2999" dirty="0" err="1">
                  <a:solidFill>
                    <a:srgbClr val="FFFFFF"/>
                  </a:solidFill>
                  <a:latin typeface="Telegraf"/>
                </a:rPr>
                <a:t>Mahasiswa</a:t>
              </a:r>
              <a:r>
                <a:rPr lang="en-US" sz="2999" dirty="0">
                  <a:solidFill>
                    <a:srgbClr val="FFFFFF"/>
                  </a:solidFill>
                  <a:latin typeface="Telegraf"/>
                </a:rPr>
                <a:t> </a:t>
              </a:r>
            </a:p>
            <a:p>
              <a:pPr>
                <a:lnSpc>
                  <a:spcPts val="3900"/>
                </a:lnSpc>
              </a:pPr>
              <a:endParaRPr lang="en-US" sz="2999" dirty="0">
                <a:solidFill>
                  <a:srgbClr val="FFFFFF"/>
                </a:solidFill>
                <a:latin typeface="Telegraf"/>
              </a:endParaRPr>
            </a:p>
            <a:p>
              <a:pPr algn="just">
                <a:lnSpc>
                  <a:spcPts val="3900"/>
                </a:lnSpc>
              </a:pPr>
              <a:r>
                <a:rPr lang="en-US" sz="2999" dirty="0" err="1">
                  <a:solidFill>
                    <a:srgbClr val="FFFFFF"/>
                  </a:solidFill>
                  <a:latin typeface="Telegraf"/>
                </a:rPr>
                <a:t>Diharapkan</a:t>
              </a:r>
              <a:r>
                <a:rPr lang="en-US" sz="2999" dirty="0">
                  <a:solidFill>
                    <a:srgbClr val="FFFFFF"/>
                  </a:solidFill>
                  <a:latin typeface="Telegraf"/>
                </a:rPr>
                <a:t> </a:t>
              </a:r>
              <a:r>
                <a:rPr lang="en-US" sz="2999" dirty="0" err="1">
                  <a:solidFill>
                    <a:srgbClr val="FFFFFF"/>
                  </a:solidFill>
                  <a:latin typeface="Telegraf"/>
                </a:rPr>
                <a:t>memberikan</a:t>
              </a:r>
              <a:r>
                <a:rPr lang="en-US" sz="2999" dirty="0">
                  <a:solidFill>
                    <a:srgbClr val="FFFFFF"/>
                  </a:solidFill>
                  <a:latin typeface="Telegraf"/>
                </a:rPr>
                <a:t> </a:t>
              </a:r>
              <a:r>
                <a:rPr lang="en-US" sz="2999" dirty="0" err="1">
                  <a:solidFill>
                    <a:srgbClr val="FFFFFF"/>
                  </a:solidFill>
                  <a:latin typeface="Telegraf"/>
                </a:rPr>
                <a:t>wawasan</a:t>
              </a:r>
              <a:r>
                <a:rPr lang="en-US" sz="2999" dirty="0">
                  <a:solidFill>
                    <a:srgbClr val="FFFFFF"/>
                  </a:solidFill>
                  <a:latin typeface="Telegraf"/>
                </a:rPr>
                <a:t> </a:t>
              </a:r>
              <a:r>
                <a:rPr lang="en-US" sz="2999" dirty="0" err="1">
                  <a:solidFill>
                    <a:srgbClr val="FFFFFF"/>
                  </a:solidFill>
                  <a:latin typeface="Telegraf"/>
                </a:rPr>
                <a:t>serta</a:t>
              </a:r>
              <a:r>
                <a:rPr lang="en-US" sz="2999" dirty="0">
                  <a:solidFill>
                    <a:srgbClr val="FFFFFF"/>
                  </a:solidFill>
                  <a:latin typeface="Telegraf"/>
                </a:rPr>
                <a:t> </a:t>
              </a:r>
              <a:r>
                <a:rPr lang="en-US" sz="2999" dirty="0" err="1">
                  <a:solidFill>
                    <a:srgbClr val="FFFFFF"/>
                  </a:solidFill>
                  <a:latin typeface="Telegraf"/>
                </a:rPr>
                <a:t>pengetahuan</a:t>
              </a:r>
              <a:r>
                <a:rPr lang="en-US" sz="2999" dirty="0">
                  <a:solidFill>
                    <a:srgbClr val="FFFFFF"/>
                  </a:solidFill>
                  <a:latin typeface="Telegraf"/>
                </a:rPr>
                <a:t> </a:t>
              </a:r>
              <a:r>
                <a:rPr lang="en-US" sz="2999" dirty="0" err="1">
                  <a:solidFill>
                    <a:srgbClr val="FFFFFF"/>
                  </a:solidFill>
                  <a:latin typeface="Telegraf"/>
                </a:rPr>
                <a:t>dalam</a:t>
              </a:r>
              <a:r>
                <a:rPr lang="en-US" sz="2999" dirty="0">
                  <a:solidFill>
                    <a:srgbClr val="FFFFFF"/>
                  </a:solidFill>
                  <a:latin typeface="Telegraf"/>
                </a:rPr>
                <a:t> </a:t>
              </a:r>
              <a:r>
                <a:rPr lang="en-US" sz="2999" dirty="0" err="1">
                  <a:solidFill>
                    <a:srgbClr val="FFFFFF"/>
                  </a:solidFill>
                  <a:latin typeface="Telegraf"/>
                </a:rPr>
                <a:t>menerapkan</a:t>
              </a:r>
              <a:r>
                <a:rPr lang="en-US" sz="2999" dirty="0">
                  <a:solidFill>
                    <a:srgbClr val="FFFFFF"/>
                  </a:solidFill>
                  <a:latin typeface="Telegraf"/>
                </a:rPr>
                <a:t> </a:t>
              </a:r>
              <a:r>
                <a:rPr lang="en-US" sz="2999" dirty="0" err="1">
                  <a:solidFill>
                    <a:srgbClr val="FFFFFF"/>
                  </a:solidFill>
                  <a:latin typeface="Telegraf"/>
                </a:rPr>
                <a:t>visualisasi</a:t>
              </a:r>
              <a:r>
                <a:rPr lang="en-US" sz="2999" dirty="0">
                  <a:solidFill>
                    <a:srgbClr val="FFFFFF"/>
                  </a:solidFill>
                  <a:latin typeface="Telegraf"/>
                </a:rPr>
                <a:t> data </a:t>
              </a:r>
              <a:r>
                <a:rPr lang="en-US" sz="2999" dirty="0" err="1">
                  <a:solidFill>
                    <a:srgbClr val="FFFFFF"/>
                  </a:solidFill>
                  <a:latin typeface="Telegraf"/>
                </a:rPr>
                <a:t>dengan</a:t>
              </a:r>
              <a:r>
                <a:rPr lang="en-US" sz="2999" dirty="0">
                  <a:solidFill>
                    <a:srgbClr val="FFFFFF"/>
                  </a:solidFill>
                  <a:latin typeface="Telegraf"/>
                </a:rPr>
                <a:t> </a:t>
              </a:r>
              <a:r>
                <a:rPr lang="en-US" sz="2999" dirty="0" err="1">
                  <a:solidFill>
                    <a:srgbClr val="FFFFFF"/>
                  </a:solidFill>
                  <a:latin typeface="Telegraf"/>
                </a:rPr>
                <a:t>menggunakan</a:t>
              </a:r>
              <a:r>
                <a:rPr lang="en-US" sz="2999" dirty="0">
                  <a:solidFill>
                    <a:srgbClr val="FFFFFF"/>
                  </a:solidFill>
                  <a:latin typeface="Telegraf"/>
                </a:rPr>
                <a:t> tools </a:t>
              </a:r>
              <a:r>
                <a:rPr lang="en-US" sz="2999" dirty="0" err="1">
                  <a:solidFill>
                    <a:srgbClr val="FFFFFF"/>
                  </a:solidFill>
                  <a:latin typeface="Telegraf"/>
                </a:rPr>
                <a:t>yaitu</a:t>
              </a:r>
              <a:r>
                <a:rPr lang="en-US" sz="2999" dirty="0">
                  <a:solidFill>
                    <a:srgbClr val="FFFFFF"/>
                  </a:solidFill>
                  <a:latin typeface="Telegraf"/>
                </a:rPr>
                <a:t> Tableau.</a:t>
              </a:r>
            </a:p>
            <a:p>
              <a:pPr>
                <a:lnSpc>
                  <a:spcPts val="3899"/>
                </a:lnSpc>
              </a:pPr>
              <a:endParaRPr lang="en-US" sz="2999" dirty="0">
                <a:solidFill>
                  <a:srgbClr val="FFFFFF"/>
                </a:solidFill>
                <a:latin typeface="Telegraf"/>
              </a:endParaRPr>
            </a:p>
          </p:txBody>
        </p:sp>
        <p:sp>
          <p:nvSpPr>
            <p:cNvPr id="10" name="TextBox 10"/>
            <p:cNvSpPr txBox="1"/>
            <p:nvPr/>
          </p:nvSpPr>
          <p:spPr>
            <a:xfrm>
              <a:off x="0" y="0"/>
              <a:ext cx="1030472" cy="467320"/>
            </a:xfrm>
            <a:prstGeom prst="rect">
              <a:avLst/>
            </a:prstGeom>
          </p:spPr>
          <p:txBody>
            <a:bodyPr lIns="0" tIns="0" rIns="0" bIns="0" rtlCol="0" anchor="t">
              <a:spAutoFit/>
            </a:bodyPr>
            <a:lstStyle/>
            <a:p>
              <a:pPr algn="ctr">
                <a:lnSpc>
                  <a:spcPts val="2759"/>
                </a:lnSpc>
              </a:pPr>
              <a:r>
                <a:rPr lang="en-US" sz="2299">
                  <a:solidFill>
                    <a:srgbClr val="FFFFFF"/>
                  </a:solidFill>
                  <a:latin typeface="Michroma"/>
                </a:rPr>
                <a:t>02</a:t>
              </a:r>
            </a:p>
          </p:txBody>
        </p:sp>
      </p:grpSp>
      <p:sp>
        <p:nvSpPr>
          <p:cNvPr id="11" name="AutoShape 11"/>
          <p:cNvSpPr/>
          <p:nvPr/>
        </p:nvSpPr>
        <p:spPr>
          <a:xfrm flipV="1">
            <a:off x="0" y="2320611"/>
            <a:ext cx="9429627" cy="35045"/>
          </a:xfrm>
          <a:prstGeom prst="line">
            <a:avLst/>
          </a:prstGeom>
          <a:ln w="9525" cap="rnd">
            <a:solidFill>
              <a:srgbClr val="393BE4"/>
            </a:solidFill>
            <a:prstDash val="solid"/>
            <a:headEnd type="none" w="sm" len="sm"/>
            <a:tailEnd type="none" w="sm" len="sm"/>
          </a:ln>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670</Words>
  <Application>Microsoft Office PowerPoint</Application>
  <PresentationFormat>Custom</PresentationFormat>
  <Paragraphs>128</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Telegraf Medium</vt:lpstr>
      <vt:lpstr>Michroma</vt:lpstr>
      <vt:lpstr>Arial</vt:lpstr>
      <vt:lpstr>Telegraf</vt:lpstr>
      <vt:lpstr>Michroma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games sales</dc:title>
  <cp:lastModifiedBy>Microsoft account</cp:lastModifiedBy>
  <cp:revision>6</cp:revision>
  <dcterms:created xsi:type="dcterms:W3CDTF">2006-08-16T00:00:00Z</dcterms:created>
  <dcterms:modified xsi:type="dcterms:W3CDTF">2021-12-02T11:42:50Z</dcterms:modified>
  <dc:identifier>DAExTcnG9pk</dc:identifier>
</cp:coreProperties>
</file>